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68D_E89C09EC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6B7_441997F5.xml" ContentType="application/vnd.ms-powerpoint.comments+xml"/>
  <Override PartName="/ppt/notesSlides/notesSlide8.xml" ContentType="application/vnd.openxmlformats-officedocument.presentationml.notesSlide+xml"/>
  <Override PartName="/ppt/comments/modernComment_7FA_DDC1F69D.xml" ContentType="application/vnd.ms-powerpoint.comments+xml"/>
  <Override PartName="/ppt/notesSlides/notesSlide9.xml" ContentType="application/vnd.openxmlformats-officedocument.presentationml.notesSlide+xml"/>
  <Override PartName="/ppt/media/image144.jpg" ContentType="image/jpg"/>
  <Override PartName="/ppt/media/image145.jpg" ContentType="image/jpg"/>
  <Override PartName="/ppt/media/image146.jpg" ContentType="image/jpg"/>
  <Override PartName="/ppt/media/image147.jpg" ContentType="image/jpg"/>
  <Override PartName="/ppt/media/image148.jpg" ContentType="image/jpg"/>
  <Override PartName="/ppt/media/image149.jpg" ContentType="image/jpg"/>
  <Override PartName="/ppt/media/image150.jpg" ContentType="image/jpg"/>
  <Override PartName="/ppt/media/image158.jpg" ContentType="image/jpg"/>
  <Override PartName="/ppt/notesSlides/notesSlide10.xml" ContentType="application/vnd.openxmlformats-officedocument.presentationml.notesSlide+xml"/>
  <Override PartName="/ppt/comments/modernComment_7EA_AA3D08F9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64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77.jpg" ContentType="image/jpg"/>
  <Override PartName="/ppt/media/image178.jpg" ContentType="image/jpg"/>
  <Override PartName="/ppt/notesSlides/notesSlide16.xml" ContentType="application/vnd.openxmlformats-officedocument.presentationml.notesSlide+xml"/>
  <Override PartName="/ppt/comments/modernComment_6A4_FF13DBB7.xml" ContentType="application/vnd.ms-powerpoint.comments+xml"/>
  <Override PartName="/ppt/media/image214.jpg" ContentType="image/jp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222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5" r:id="rId2"/>
    <p:sldMasterId id="2147483710" r:id="rId3"/>
    <p:sldMasterId id="2147483721" r:id="rId4"/>
    <p:sldMasterId id="2147483751" r:id="rId5"/>
  </p:sldMasterIdLst>
  <p:notesMasterIdLst>
    <p:notesMasterId r:id="rId134"/>
  </p:notesMasterIdLst>
  <p:sldIdLst>
    <p:sldId id="1795" r:id="rId6"/>
    <p:sldId id="1732" r:id="rId7"/>
    <p:sldId id="2038" r:id="rId8"/>
    <p:sldId id="1600" r:id="rId9"/>
    <p:sldId id="312" r:id="rId10"/>
    <p:sldId id="2039" r:id="rId11"/>
    <p:sldId id="320" r:id="rId12"/>
    <p:sldId id="1596" r:id="rId13"/>
    <p:sldId id="1601" r:id="rId14"/>
    <p:sldId id="1968" r:id="rId15"/>
    <p:sldId id="1969" r:id="rId16"/>
    <p:sldId id="1605" r:id="rId17"/>
    <p:sldId id="1741" r:id="rId18"/>
    <p:sldId id="1610" r:id="rId19"/>
    <p:sldId id="1611" r:id="rId20"/>
    <p:sldId id="1612" r:id="rId21"/>
    <p:sldId id="1613" r:id="rId22"/>
    <p:sldId id="1630" r:id="rId23"/>
    <p:sldId id="1723" r:id="rId24"/>
    <p:sldId id="1724" r:id="rId25"/>
    <p:sldId id="1726" r:id="rId26"/>
    <p:sldId id="1606" r:id="rId27"/>
    <p:sldId id="592" r:id="rId28"/>
    <p:sldId id="1619" r:id="rId29"/>
    <p:sldId id="1620" r:id="rId30"/>
    <p:sldId id="1722" r:id="rId31"/>
    <p:sldId id="1727" r:id="rId32"/>
    <p:sldId id="2040" r:id="rId33"/>
    <p:sldId id="1677" r:id="rId34"/>
    <p:sldId id="1678" r:id="rId35"/>
    <p:sldId id="1729" r:id="rId36"/>
    <p:sldId id="1730" r:id="rId37"/>
    <p:sldId id="1731" r:id="rId38"/>
    <p:sldId id="1970" r:id="rId39"/>
    <p:sldId id="1871" r:id="rId40"/>
    <p:sldId id="1634" r:id="rId41"/>
    <p:sldId id="1627" r:id="rId42"/>
    <p:sldId id="1614" r:id="rId43"/>
    <p:sldId id="1972" r:id="rId44"/>
    <p:sldId id="1973" r:id="rId45"/>
    <p:sldId id="1974" r:id="rId46"/>
    <p:sldId id="1975" r:id="rId47"/>
    <p:sldId id="1976" r:id="rId48"/>
    <p:sldId id="1977" r:id="rId49"/>
    <p:sldId id="1679" r:id="rId50"/>
    <p:sldId id="1719" r:id="rId51"/>
    <p:sldId id="1978" r:id="rId52"/>
    <p:sldId id="1979" r:id="rId53"/>
    <p:sldId id="1628" r:id="rId54"/>
    <p:sldId id="2042" r:id="rId55"/>
    <p:sldId id="1685" r:id="rId56"/>
    <p:sldId id="2004" r:id="rId57"/>
    <p:sldId id="2007" r:id="rId58"/>
    <p:sldId id="2003" r:id="rId59"/>
    <p:sldId id="2011" r:id="rId60"/>
    <p:sldId id="2012" r:id="rId61"/>
    <p:sldId id="2005" r:id="rId62"/>
    <p:sldId id="2006" r:id="rId63"/>
    <p:sldId id="2015" r:id="rId64"/>
    <p:sldId id="2016" r:id="rId65"/>
    <p:sldId id="2017" r:id="rId66"/>
    <p:sldId id="2018" r:id="rId67"/>
    <p:sldId id="2019" r:id="rId68"/>
    <p:sldId id="2020" r:id="rId69"/>
    <p:sldId id="2021" r:id="rId70"/>
    <p:sldId id="2022" r:id="rId71"/>
    <p:sldId id="2023" r:id="rId72"/>
    <p:sldId id="2024" r:id="rId73"/>
    <p:sldId id="2025" r:id="rId74"/>
    <p:sldId id="1754" r:id="rId75"/>
    <p:sldId id="1999" r:id="rId76"/>
    <p:sldId id="2000" r:id="rId77"/>
    <p:sldId id="2001" r:id="rId78"/>
    <p:sldId id="2013" r:id="rId79"/>
    <p:sldId id="2014" r:id="rId80"/>
    <p:sldId id="2008" r:id="rId81"/>
    <p:sldId id="2027" r:id="rId82"/>
    <p:sldId id="2026" r:id="rId83"/>
    <p:sldId id="1684" r:id="rId84"/>
    <p:sldId id="305" r:id="rId85"/>
    <p:sldId id="2041" r:id="rId86"/>
    <p:sldId id="288" r:id="rId87"/>
    <p:sldId id="289" r:id="rId88"/>
    <p:sldId id="290" r:id="rId89"/>
    <p:sldId id="291" r:id="rId90"/>
    <p:sldId id="270" r:id="rId91"/>
    <p:sldId id="1691" r:id="rId92"/>
    <p:sldId id="1692" r:id="rId93"/>
    <p:sldId id="293" r:id="rId94"/>
    <p:sldId id="308" r:id="rId95"/>
    <p:sldId id="1702" r:id="rId96"/>
    <p:sldId id="1693" r:id="rId97"/>
    <p:sldId id="1696" r:id="rId98"/>
    <p:sldId id="1697" r:id="rId99"/>
    <p:sldId id="1694" r:id="rId100"/>
    <p:sldId id="294" r:id="rId101"/>
    <p:sldId id="295" r:id="rId102"/>
    <p:sldId id="296" r:id="rId103"/>
    <p:sldId id="1734" r:id="rId104"/>
    <p:sldId id="1735" r:id="rId105"/>
    <p:sldId id="1695" r:id="rId106"/>
    <p:sldId id="1698" r:id="rId107"/>
    <p:sldId id="1980" r:id="rId108"/>
    <p:sldId id="1699" r:id="rId109"/>
    <p:sldId id="1700" r:id="rId110"/>
    <p:sldId id="1701" r:id="rId111"/>
    <p:sldId id="1703" r:id="rId112"/>
    <p:sldId id="1707" r:id="rId113"/>
    <p:sldId id="1981" r:id="rId114"/>
    <p:sldId id="1751" r:id="rId115"/>
    <p:sldId id="1752" r:id="rId116"/>
    <p:sldId id="1736" r:id="rId117"/>
    <p:sldId id="2043" r:id="rId118"/>
    <p:sldId id="466" r:id="rId119"/>
    <p:sldId id="1738" r:id="rId120"/>
    <p:sldId id="1739" r:id="rId121"/>
    <p:sldId id="1706" r:id="rId122"/>
    <p:sldId id="1740" r:id="rId123"/>
    <p:sldId id="2037" r:id="rId124"/>
    <p:sldId id="1705" r:id="rId125"/>
    <p:sldId id="298" r:id="rId126"/>
    <p:sldId id="297" r:id="rId127"/>
    <p:sldId id="307" r:id="rId128"/>
    <p:sldId id="1689" r:id="rId129"/>
    <p:sldId id="1747" r:id="rId130"/>
    <p:sldId id="303" r:id="rId131"/>
    <p:sldId id="2030" r:id="rId132"/>
    <p:sldId id="1971" r:id="rId133"/>
  </p:sldIdLst>
  <p:sldSz cx="9144000" cy="5143500" type="screen16x9"/>
  <p:notesSz cx="6858000" cy="9144000"/>
  <p:embeddedFontLst>
    <p:embeddedFont>
      <p:font typeface="Avenir" panose="02000503020000020003" pitchFamily="2" charset="0"/>
      <p:regular r:id="rId135"/>
      <p:italic r:id="rId136"/>
    </p:embeddedFont>
    <p:embeddedFont>
      <p:font typeface="Avenir Light" panose="020B0402020203020204" pitchFamily="34" charset="77"/>
      <p:regular r:id="rId137"/>
      <p:italic r:id="rId138"/>
    </p:embeddedFont>
    <p:embeddedFont>
      <p:font typeface="Calibri" panose="020F0502020204030204" pitchFamily="34" charset="0"/>
      <p:regular r:id="rId139"/>
      <p:bold r:id="rId140"/>
      <p:italic r:id="rId141"/>
      <p:boldItalic r:id="rId142"/>
    </p:embeddedFont>
    <p:embeddedFont>
      <p:font typeface="Cambria Math" panose="02040503050406030204" pitchFamily="18" charset="0"/>
      <p:regular r:id="rId143"/>
    </p:embeddedFont>
    <p:embeddedFont>
      <p:font typeface="Consolas" panose="020B0609020204030204" pitchFamily="49" charset="0"/>
      <p:regular r:id="rId144"/>
      <p:bold r:id="rId145"/>
      <p:italic r:id="rId146"/>
      <p:boldItalic r:id="rId147"/>
    </p:embeddedFont>
    <p:embeddedFont>
      <p:font typeface="Corbel" panose="020B0503020204020204" pitchFamily="34" charset="0"/>
      <p:regular r:id="rId148"/>
      <p:bold r:id="rId149"/>
      <p:italic r:id="rId150"/>
      <p:boldItalic r:id="rId151"/>
    </p:embeddedFont>
    <p:embeddedFont>
      <p:font typeface="Roboto" panose="02000000000000000000" pitchFamily="2" charset="0"/>
      <p:regular r:id="rId152"/>
      <p:bold r:id="rId153"/>
      <p:italic r:id="rId154"/>
      <p:boldItalic r:id="rId155"/>
    </p:embeddedFont>
    <p:embeddedFont>
      <p:font typeface="Source Sans Pro" panose="020B0503030403020204" pitchFamily="34" charset="0"/>
      <p:regular r:id="rId156"/>
      <p:bold r:id="rId157"/>
      <p:italic r:id="rId158"/>
      <p:boldItalic r:id="rId159"/>
    </p:embeddedFont>
    <p:embeddedFont>
      <p:font typeface="Source Serif Pro" panose="02040603050405020204" pitchFamily="18" charset="0"/>
      <p:regular r:id="rId160"/>
      <p:bold r:id="rId161"/>
      <p:italic r:id="rId162"/>
      <p:boldItalic r:id="rId163"/>
    </p:embeddedFont>
    <p:embeddedFont>
      <p:font typeface="Tahoma" panose="020B0604030504040204" pitchFamily="34" charset="0"/>
      <p:regular r:id="rId164"/>
      <p:bold r:id="rId165"/>
    </p:embeddedFont>
    <p:embeddedFont>
      <p:font typeface="Trebuchet MS" panose="020B0703020202090204" pitchFamily="34" charset="0"/>
      <p:regular r:id="rId166"/>
      <p:bold r:id="rId167"/>
      <p:italic r:id="rId1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1D790-D27E-2F44-8CEA-1A68D8B79D24}" v="5" dt="2023-04-25T14:36:38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5"/>
    <p:restoredTop sz="94946"/>
  </p:normalViewPr>
  <p:slideViewPr>
    <p:cSldViewPr snapToGrid="0">
      <p:cViewPr>
        <p:scale>
          <a:sx n="119" d="100"/>
          <a:sy n="119" d="100"/>
        </p:scale>
        <p:origin x="1000" y="1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font" Target="fonts/font4.fntdata"/><Relationship Id="rId159" Type="http://schemas.openxmlformats.org/officeDocument/2006/relationships/font" Target="fonts/font25.fntdata"/><Relationship Id="rId170" Type="http://schemas.openxmlformats.org/officeDocument/2006/relationships/viewProps" Target="viewProps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font" Target="fonts/font15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font" Target="fonts/font26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font" Target="fonts/font5.fntdata"/><Relationship Id="rId85" Type="http://schemas.openxmlformats.org/officeDocument/2006/relationships/slide" Target="slides/slide80.xml"/><Relationship Id="rId150" Type="http://schemas.openxmlformats.org/officeDocument/2006/relationships/font" Target="fonts/font16.fntdata"/><Relationship Id="rId171" Type="http://schemas.openxmlformats.org/officeDocument/2006/relationships/theme" Target="theme/theme1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font" Target="fonts/font6.fntdata"/><Relationship Id="rId16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font" Target="fonts/font1.fntdata"/><Relationship Id="rId151" Type="http://schemas.openxmlformats.org/officeDocument/2006/relationships/font" Target="fonts/font17.fntdata"/><Relationship Id="rId156" Type="http://schemas.openxmlformats.org/officeDocument/2006/relationships/font" Target="fonts/font22.fntdata"/><Relationship Id="rId172" Type="http://schemas.openxmlformats.org/officeDocument/2006/relationships/tableStyles" Target="tableStyle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font" Target="fonts/font7.fntdata"/><Relationship Id="rId146" Type="http://schemas.openxmlformats.org/officeDocument/2006/relationships/font" Target="fonts/font12.fntdata"/><Relationship Id="rId167" Type="http://schemas.openxmlformats.org/officeDocument/2006/relationships/font" Target="fonts/font33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font" Target="fonts/font2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font" Target="fonts/font2.fntdata"/><Relationship Id="rId157" Type="http://schemas.openxmlformats.org/officeDocument/2006/relationships/font" Target="fonts/font23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font" Target="fonts/font18.fntdata"/><Relationship Id="rId173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font" Target="fonts/font13.fntdata"/><Relationship Id="rId168" Type="http://schemas.openxmlformats.org/officeDocument/2006/relationships/font" Target="fonts/font34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font" Target="fonts/font8.fntdata"/><Relationship Id="rId163" Type="http://schemas.openxmlformats.org/officeDocument/2006/relationships/font" Target="fonts/font29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font" Target="fonts/font3.fntdata"/><Relationship Id="rId158" Type="http://schemas.openxmlformats.org/officeDocument/2006/relationships/font" Target="fonts/font2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font" Target="fonts/font19.fntdata"/><Relationship Id="rId174" Type="http://schemas.microsoft.com/office/2015/10/relationships/revisionInfo" Target="revisionInfo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font" Target="fonts/font9.fntdata"/><Relationship Id="rId148" Type="http://schemas.openxmlformats.org/officeDocument/2006/relationships/font" Target="fonts/font14.fntdata"/><Relationship Id="rId164" Type="http://schemas.openxmlformats.org/officeDocument/2006/relationships/font" Target="fonts/font30.fntdata"/><Relationship Id="rId16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font" Target="fonts/font20.fntdata"/><Relationship Id="rId175" Type="http://schemas.microsoft.com/office/2018/10/relationships/authors" Target="authors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font" Target="fonts/font10.fntdata"/><Relationship Id="rId90" Type="http://schemas.openxmlformats.org/officeDocument/2006/relationships/slide" Target="slides/slide85.xml"/><Relationship Id="rId165" Type="http://schemas.openxmlformats.org/officeDocument/2006/relationships/font" Target="fonts/font31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5.xml"/><Relationship Id="rId155" Type="http://schemas.openxmlformats.org/officeDocument/2006/relationships/font" Target="fonts/font21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font" Target="fonts/font11.fntdata"/><Relationship Id="rId166" Type="http://schemas.openxmlformats.org/officeDocument/2006/relationships/font" Target="fonts/font3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51D1D790-D27E-2F44-8CEA-1A68D8B79D24}"/>
    <pc:docChg chg="custSel addSld modSld">
      <pc:chgData name="Daniel Khashabi" userId="62390808-c838-45e6-be59-d6fd0d208bc8" providerId="ADAL" clId="{51D1D790-D27E-2F44-8CEA-1A68D8B79D24}" dt="2023-04-25T14:36:38.042" v="84" actId="20577"/>
      <pc:docMkLst>
        <pc:docMk/>
      </pc:docMkLst>
      <pc:sldChg chg="addSp delSp modSp new mod">
        <pc:chgData name="Daniel Khashabi" userId="62390808-c838-45e6-be59-d6fd0d208bc8" providerId="ADAL" clId="{51D1D790-D27E-2F44-8CEA-1A68D8B79D24}" dt="2023-04-25T14:36:38.042" v="84" actId="20577"/>
        <pc:sldMkLst>
          <pc:docMk/>
          <pc:sldMk cId="2844944415" sldId="1971"/>
        </pc:sldMkLst>
        <pc:spChg chg="mod">
          <ac:chgData name="Daniel Khashabi" userId="62390808-c838-45e6-be59-d6fd0d208bc8" providerId="ADAL" clId="{51D1D790-D27E-2F44-8CEA-1A68D8B79D24}" dt="2023-04-25T14:36:00.749" v="80" actId="20577"/>
          <ac:spMkLst>
            <pc:docMk/>
            <pc:sldMk cId="2844944415" sldId="1971"/>
            <ac:spMk id="2" creationId="{882F0D86-FB4E-434B-D1F8-A5274EE0C6BE}"/>
          </ac:spMkLst>
        </pc:spChg>
        <pc:spChg chg="add del mod">
          <ac:chgData name="Daniel Khashabi" userId="62390808-c838-45e6-be59-d6fd0d208bc8" providerId="ADAL" clId="{51D1D790-D27E-2F44-8CEA-1A68D8B79D24}" dt="2023-04-25T14:36:02.163" v="81"/>
          <ac:spMkLst>
            <pc:docMk/>
            <pc:sldMk cId="2844944415" sldId="1971"/>
            <ac:spMk id="3" creationId="{4DE690AA-B2C2-5904-C551-DC50BB350768}"/>
          </ac:spMkLst>
        </pc:spChg>
        <pc:spChg chg="add mod">
          <ac:chgData name="Daniel Khashabi" userId="62390808-c838-45e6-be59-d6fd0d208bc8" providerId="ADAL" clId="{51D1D790-D27E-2F44-8CEA-1A68D8B79D24}" dt="2023-04-25T14:36:38.042" v="84" actId="20577"/>
          <ac:spMkLst>
            <pc:docMk/>
            <pc:sldMk cId="2844944415" sldId="1971"/>
            <ac:spMk id="5" creationId="{5C9236D4-2FFF-44B7-4846-8A2CC91A52D9}"/>
          </ac:spMkLst>
        </pc:spChg>
        <pc:picChg chg="add del mod">
          <ac:chgData name="Daniel Khashabi" userId="62390808-c838-45e6-be59-d6fd0d208bc8" providerId="ADAL" clId="{51D1D790-D27E-2F44-8CEA-1A68D8B79D24}" dt="2023-04-25T14:35:40.118" v="6"/>
          <ac:picMkLst>
            <pc:docMk/>
            <pc:sldMk cId="2844944415" sldId="1971"/>
            <ac:picMk id="1026" creationId="{D1458DD9-BEC3-185C-2549-385B4E6863BA}"/>
          </ac:picMkLst>
        </pc:picChg>
        <pc:picChg chg="add mod">
          <ac:chgData name="Daniel Khashabi" userId="62390808-c838-45e6-be59-d6fd0d208bc8" providerId="ADAL" clId="{51D1D790-D27E-2F44-8CEA-1A68D8B79D24}" dt="2023-04-25T14:36:02.163" v="81"/>
          <ac:picMkLst>
            <pc:docMk/>
            <pc:sldMk cId="2844944415" sldId="1971"/>
            <ac:picMk id="1028" creationId="{30DD0B14-64DA-2722-B0A1-721F64A07580}"/>
          </ac:picMkLst>
        </pc:picChg>
      </pc:sld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21:00:59.063" v="11570"/>
      <pc:docMkLst>
        <pc:docMk/>
      </pc:docMkLst>
      <pc:sldChg chg="modSp add del modNotes">
        <pc:chgData name="Daniel Khashabi" userId="62390808-c838-45e6-be59-d6fd0d208bc8" providerId="ADAL" clId="{19A97A65-FB7E-DC4C-8433-B675572D5E70}" dt="2023-02-23T18:48:50.472" v="11343" actId="2696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96" v="11167" actId="2696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del mod">
        <pc:chgData name="Daniel Khashabi" userId="62390808-c838-45e6-be59-d6fd0d208bc8" providerId="ADAL" clId="{19A97A65-FB7E-DC4C-8433-B675572D5E70}" dt="2023-02-23T18:48:48.705" v="11168" actId="2696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35" v="11171" actId="2696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2" v="11347" actId="2696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57" v="11173" actId="2696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del mod modShow">
        <pc:chgData name="Daniel Khashabi" userId="62390808-c838-45e6-be59-d6fd0d208bc8" providerId="ADAL" clId="{19A97A65-FB7E-DC4C-8433-B675572D5E70}" dt="2023-02-23T18:48:48.765" v="11174" actId="2696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del mod modShow">
        <pc:chgData name="Daniel Khashabi" userId="62390808-c838-45e6-be59-d6fd0d208bc8" providerId="ADAL" clId="{19A97A65-FB7E-DC4C-8433-B675572D5E70}" dt="2023-02-23T18:48:48.777" v="11175" actId="2696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90" v="11176" actId="2696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50.581" v="11358" actId="2696"/>
        <pc:sldMkLst>
          <pc:docMk/>
          <pc:sldMk cId="0" sldId="266"/>
        </pc:sldMkLst>
      </pc:sldChg>
      <pc:sldChg chg="modSp add del modNotes">
        <pc:chgData name="Daniel Khashabi" userId="62390808-c838-45e6-be59-d6fd0d208bc8" providerId="ADAL" clId="{19A97A65-FB7E-DC4C-8433-B675572D5E70}" dt="2023-02-23T18:48:50.549" v="11353" actId="2696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23" v="11179" actId="2696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40" v="11180" actId="2696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7:58.254" v="11081" actId="2696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3T18:48:48.866" v="11182" actId="2696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77" v="11183" actId="2696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85" v="11184" actId="2696"/>
        <pc:sldMkLst>
          <pc:docMk/>
          <pc:sldMk cId="0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0" sldId="273"/>
            <ac:spMk id="8" creationId="{7FFFB3A0-AB15-8FAF-BE7F-5C58B56EA31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93" v="11185" actId="2696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908" v="11186" actId="2696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del modNotes">
        <pc:chgData name="Daniel Khashabi" userId="62390808-c838-45e6-be59-d6fd0d208bc8" providerId="ADAL" clId="{19A97A65-FB7E-DC4C-8433-B675572D5E70}" dt="2023-02-23T18:48:50.481" v="11344" actId="2696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del modNotes">
        <pc:chgData name="Daniel Khashabi" userId="62390808-c838-45e6-be59-d6fd0d208bc8" providerId="ADAL" clId="{19A97A65-FB7E-DC4C-8433-B675572D5E70}" dt="2023-02-23T18:48:50.488" v="11345" actId="2696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del modNotes">
        <pc:chgData name="Daniel Khashabi" userId="62390808-c838-45e6-be59-d6fd0d208bc8" providerId="ADAL" clId="{19A97A65-FB7E-DC4C-8433-B675572D5E70}" dt="2023-02-23T18:48:50.496" v="11346" actId="2696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9" v="11348" actId="2696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del modNotes">
        <pc:chgData name="Daniel Khashabi" userId="62390808-c838-45e6-be59-d6fd0d208bc8" providerId="ADAL" clId="{19A97A65-FB7E-DC4C-8433-B675572D5E70}" dt="2023-02-23T18:48:49.636" v="11258" actId="2696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del modNotes">
        <pc:chgData name="Daniel Khashabi" userId="62390808-c838-45e6-be59-d6fd0d208bc8" providerId="ADAL" clId="{19A97A65-FB7E-DC4C-8433-B675572D5E70}" dt="2023-02-23T18:48:50.527" v="11350" actId="2696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del modNotes">
        <pc:chgData name="Daniel Khashabi" userId="62390808-c838-45e6-be59-d6fd0d208bc8" providerId="ADAL" clId="{19A97A65-FB7E-DC4C-8433-B675572D5E70}" dt="2023-02-23T18:48:50.535" v="11351" actId="2696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3T18:48:50.542" v="11352" actId="2696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del mod modClrScheme chgLayout modNotes">
        <pc:chgData name="Daniel Khashabi" userId="62390808-c838-45e6-be59-d6fd0d208bc8" providerId="ADAL" clId="{19A97A65-FB7E-DC4C-8433-B675572D5E70}" dt="2023-02-23T18:48:50.555" v="11354" actId="2696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3T18:48:49.011" v="11195" actId="2696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del modNotes">
        <pc:chgData name="Daniel Khashabi" userId="62390808-c838-45e6-be59-d6fd0d208bc8" providerId="ADAL" clId="{19A97A65-FB7E-DC4C-8433-B675572D5E70}" dt="2023-02-23T18:48:50.457" v="11341" actId="2696"/>
        <pc:sldMkLst>
          <pc:docMk/>
          <pc:sldMk cId="888029008" sldId="286"/>
        </pc:sldMkLst>
      </pc:sldChg>
      <pc:sldChg chg="addSp modSp add del">
        <pc:chgData name="Daniel Khashabi" userId="62390808-c838-45e6-be59-d6fd0d208bc8" providerId="ADAL" clId="{19A97A65-FB7E-DC4C-8433-B675572D5E70}" dt="2023-02-23T18:48:49.036" v="11197" actId="2696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17" v="11077" actId="2696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29" v="11078" actId="2696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38" v="11079" actId="2696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46" v="11080" actId="2696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885" v="11281" actId="2696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82" v="11084" actId="2696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3T18:47:58.356" v="11091" actId="2696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64" v="11092" actId="2696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73" v="11093" actId="2696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545" v="11114" actId="2696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3T18:47:58.531" v="11113" actId="2696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36" v="11129" actId="2696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 del">
        <pc:chgData name="Daniel Khashabi" userId="62390808-c838-45e6-be59-d6fd0d208bc8" providerId="ADAL" clId="{19A97A65-FB7E-DC4C-8433-B675572D5E70}" dt="2023-02-23T18:48:49.981" v="11289" actId="2696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997" v="11291" actId="2696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del mod ord modNotes">
        <pc:chgData name="Daniel Khashabi" userId="62390808-c838-45e6-be59-d6fd0d208bc8" providerId="ADAL" clId="{19A97A65-FB7E-DC4C-8433-B675572D5E70}" dt="2023-02-23T18:47:58.583" v="11119" actId="2696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588" v="11252" actId="2696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7:58.819" v="11126" actId="2696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32" v="11295" actId="2696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7:58.556" v="11115" actId="2696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del mod ord modNotes">
        <pc:chgData name="Daniel Khashabi" userId="62390808-c838-45e6-be59-d6fd0d208bc8" providerId="ADAL" clId="{19A97A65-FB7E-DC4C-8433-B675572D5E70}" dt="2023-02-23T18:47:58.290" v="11085" actId="2696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057" v="11298" actId="2696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65" v="11299" actId="2696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50.074" v="11300" actId="2696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9" v="11302" actId="2696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38" v="11459" actId="2696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63" v="11355" actId="2696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70" v="11356" actId="2696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576" v="11357" actId="2696"/>
        <pc:sldMkLst>
          <pc:docMk/>
          <pc:sldMk cId="0" sldId="317"/>
        </pc:sldMkLst>
      </pc:sldChg>
      <pc:sldChg chg="addSp delSp modSp add del mod">
        <pc:chgData name="Daniel Khashabi" userId="62390808-c838-45e6-be59-d6fd0d208bc8" providerId="ADAL" clId="{19A97A65-FB7E-DC4C-8433-B675572D5E70}" dt="2023-02-23T18:48:48.676" v="11165" actId="2696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70" v="11164" actId="2696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50" v="11162" actId="2696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38" v="11161" actId="2696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25" v="11160" actId="2696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918" v="11139" actId="2696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75" v="11320" actId="2696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93" v="11321" actId="2696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14" v="11322" actId="2696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50.323" v="11323" actId="2696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29" v="11324" actId="2696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 del">
        <pc:chgData name="Daniel Khashabi" userId="62390808-c838-45e6-be59-d6fd0d208bc8" providerId="ADAL" clId="{19A97A65-FB7E-DC4C-8433-B675572D5E70}" dt="2023-02-23T18:48:49.625" v="11256" actId="2696"/>
        <pc:sldMkLst>
          <pc:docMk/>
          <pc:sldMk cId="1782586008" sldId="330"/>
        </pc:sldMkLst>
      </pc:sldChg>
      <pc:sldChg chg="addSp modSp add del">
        <pc:chgData name="Daniel Khashabi" userId="62390808-c838-45e6-be59-d6fd0d208bc8" providerId="ADAL" clId="{19A97A65-FB7E-DC4C-8433-B675572D5E70}" dt="2023-02-23T18:48:50.344" v="11326" actId="2696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 del">
        <pc:chgData name="Daniel Khashabi" userId="62390808-c838-45e6-be59-d6fd0d208bc8" providerId="ADAL" clId="{19A97A65-FB7E-DC4C-8433-B675572D5E70}" dt="2023-02-23T18:48:50.351" v="11327" actId="2696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82" v="11146" actId="2696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71" v="11145" actId="2696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55" v="11144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948" v="11143" actId="2696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94" v="11136" actId="2696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87" v="11135" actId="2696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872" v="11134" actId="2696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7:58.861" v="11133" actId="2696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41" v="11338" actId="2696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 del">
        <pc:chgData name="Daniel Khashabi" userId="62390808-c838-45e6-be59-d6fd0d208bc8" providerId="ADAL" clId="{19A97A65-FB7E-DC4C-8433-B675572D5E70}" dt="2023-02-23T18:48:50.445" v="11339" actId="2696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del mod">
        <pc:chgData name="Daniel Khashabi" userId="62390808-c838-45e6-be59-d6fd0d208bc8" providerId="ADAL" clId="{19A97A65-FB7E-DC4C-8433-B675572D5E70}" dt="2023-02-23T18:48:48.582" v="11156" actId="2696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575" v="11155" actId="2696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67" v="11154" actId="2696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57" v="11153" actId="2696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46" v="11152" actId="2696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36" v="11151" actId="2696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26" v="11150" actId="2696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15" v="11149" actId="2696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05" v="11148" actId="2696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493" v="11147" actId="2696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1" v="11506" actId="2696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del mod chgLayout modNotes">
        <pc:chgData name="Daniel Khashabi" userId="62390808-c838-45e6-be59-d6fd0d208bc8" providerId="ADAL" clId="{19A97A65-FB7E-DC4C-8433-B675572D5E70}" dt="2023-02-23T18:47:58.900" v="11137" actId="2696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933" v="11141" actId="2696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 del">
        <pc:chgData name="Daniel Khashabi" userId="62390808-c838-45e6-be59-d6fd0d208bc8" providerId="ADAL" clId="{19A97A65-FB7E-DC4C-8433-B675572D5E70}" dt="2023-02-23T18:48:51.807" v="11510" actId="2696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49.580" v="11250" actId="2696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del modNotes">
        <pc:chgData name="Daniel Khashabi" userId="62390808-c838-45e6-be59-d6fd0d208bc8" providerId="ADAL" clId="{19A97A65-FB7E-DC4C-8433-B675572D5E70}" dt="2023-02-23T18:48:49.573" v="11249" actId="2696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del modNotes">
        <pc:chgData name="Daniel Khashabi" userId="62390808-c838-45e6-be59-d6fd0d208bc8" providerId="ADAL" clId="{19A97A65-FB7E-DC4C-8433-B675572D5E70}" dt="2023-02-23T18:48:49.569" v="11248" actId="2696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 del">
        <pc:chgData name="Daniel Khashabi" userId="62390808-c838-45e6-be59-d6fd0d208bc8" providerId="ADAL" clId="{19A97A65-FB7E-DC4C-8433-B675572D5E70}" dt="2023-02-23T18:48:49.537" v="11242" actId="2696"/>
        <pc:sldMkLst>
          <pc:docMk/>
          <pc:sldMk cId="2608467979" sldId="369"/>
        </pc:sldMkLst>
      </pc:sldChg>
      <pc:sldChg chg="add del modNotes">
        <pc:chgData name="Daniel Khashabi" userId="62390808-c838-45e6-be59-d6fd0d208bc8" providerId="ADAL" clId="{19A97A65-FB7E-DC4C-8433-B675572D5E70}" dt="2023-02-23T18:48:50.823" v="11388" actId="2696"/>
        <pc:sldMkLst>
          <pc:docMk/>
          <pc:sldMk cId="1243037445" sldId="370"/>
        </pc:sldMkLst>
      </pc:sldChg>
      <pc:sldChg chg="add del modNotes">
        <pc:chgData name="Daniel Khashabi" userId="62390808-c838-45e6-be59-d6fd0d208bc8" providerId="ADAL" clId="{19A97A65-FB7E-DC4C-8433-B675572D5E70}" dt="2023-02-23T18:48:50.812" v="11386" actId="2696"/>
        <pc:sldMkLst>
          <pc:docMk/>
          <pc:sldMk cId="600630106" sldId="371"/>
        </pc:sldMkLst>
      </pc:sldChg>
      <pc:sldChg chg="add del modNotes">
        <pc:chgData name="Daniel Khashabi" userId="62390808-c838-45e6-be59-d6fd0d208bc8" providerId="ADAL" clId="{19A97A65-FB7E-DC4C-8433-B675572D5E70}" dt="2023-02-23T18:48:50.798" v="11385" actId="2696"/>
        <pc:sldMkLst>
          <pc:docMk/>
          <pc:sldMk cId="3015229064" sldId="372"/>
        </pc:sldMkLst>
      </pc:sldChg>
      <pc:sldChg chg="add del modNotes">
        <pc:chgData name="Daniel Khashabi" userId="62390808-c838-45e6-be59-d6fd0d208bc8" providerId="ADAL" clId="{19A97A65-FB7E-DC4C-8433-B675572D5E70}" dt="2023-02-23T18:48:50.793" v="11384" actId="2696"/>
        <pc:sldMkLst>
          <pc:docMk/>
          <pc:sldMk cId="2922847201" sldId="373"/>
        </pc:sldMkLst>
      </pc:sldChg>
      <pc:sldChg chg="add del modNotes">
        <pc:chgData name="Daniel Khashabi" userId="62390808-c838-45e6-be59-d6fd0d208bc8" providerId="ADAL" clId="{19A97A65-FB7E-DC4C-8433-B675572D5E70}" dt="2023-02-23T18:48:50.783" v="11383" actId="2696"/>
        <pc:sldMkLst>
          <pc:docMk/>
          <pc:sldMk cId="2125930800" sldId="374"/>
        </pc:sldMkLst>
      </pc:sldChg>
      <pc:sldChg chg="add del modNotes">
        <pc:chgData name="Daniel Khashabi" userId="62390808-c838-45e6-be59-d6fd0d208bc8" providerId="ADAL" clId="{19A97A65-FB7E-DC4C-8433-B675572D5E70}" dt="2023-02-23T18:48:50.778" v="11382" actId="2696"/>
        <pc:sldMkLst>
          <pc:docMk/>
          <pc:sldMk cId="282676728" sldId="375"/>
        </pc:sldMkLst>
      </pc:sldChg>
      <pc:sldChg chg="add del modNotes">
        <pc:chgData name="Daniel Khashabi" userId="62390808-c838-45e6-be59-d6fd0d208bc8" providerId="ADAL" clId="{19A97A65-FB7E-DC4C-8433-B675572D5E70}" dt="2023-02-23T18:48:50.772" v="11381" actId="2696"/>
        <pc:sldMkLst>
          <pc:docMk/>
          <pc:sldMk cId="4011532598" sldId="376"/>
        </pc:sldMkLst>
      </pc:sldChg>
      <pc:sldChg chg="addSp modSp add del">
        <pc:chgData name="Daniel Khashabi" userId="62390808-c838-45e6-be59-d6fd0d208bc8" providerId="ADAL" clId="{19A97A65-FB7E-DC4C-8433-B675572D5E70}" dt="2023-02-23T18:48:49.221" v="11212" actId="2696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39" v="11213" actId="2696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del mod">
        <pc:chgData name="Daniel Khashabi" userId="62390808-c838-45e6-be59-d6fd0d208bc8" providerId="ADAL" clId="{19A97A65-FB7E-DC4C-8433-B675572D5E70}" dt="2023-02-23T18:48:49.057" v="11199" actId="2696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60" v="11215" actId="2696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49.619" v="11255" actId="2696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612" v="11254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49.563" v="11247" actId="2696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del mod">
        <pc:chgData name="Daniel Khashabi" userId="62390808-c838-45e6-be59-d6fd0d208bc8" providerId="ADAL" clId="{19A97A65-FB7E-DC4C-8433-B675572D5E70}" dt="2023-02-23T18:48:50.848" v="11392" actId="269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14" v="11220" actId="2696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22" v="11221" actId="2696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37" v="11222" actId="2696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46" v="11223" actId="2696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59" v="11224" actId="2696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68" v="11225" actId="2696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376" v="11226" actId="2696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86" v="11227" actId="2696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94" v="11228" actId="2696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07" v="11229" actId="2696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24" v="11230" actId="2696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36" v="11231" actId="2696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45" v="11232" actId="2696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62" v="11233" actId="2696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73" v="11234" actId="2696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1" v="11235" actId="2696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9" v="11236" actId="2696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02" v="11237" actId="2696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0" v="11238" actId="2696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8" v="11239" actId="2696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9" v="11507" actId="2696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73" v="11505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 del">
        <pc:chgData name="Daniel Khashabi" userId="62390808-c838-45e6-be59-d6fd0d208bc8" providerId="ADAL" clId="{19A97A65-FB7E-DC4C-8433-B675572D5E70}" dt="2023-02-23T18:48:49.526" v="11240" actId="2696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31" v="11241" actId="2696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21" v="11512" actId="2696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0" v="11513" actId="2696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8" v="11514" actId="2696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47" v="11515" actId="2696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55" v="11516" actId="2696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2" v="11517" actId="2696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7" v="11518" actId="2696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2" v="11519" actId="2696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7" v="11520" actId="2696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82" v="11521" actId="2696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0" v="11522" actId="2696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6" v="11523" actId="2696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0" v="11524" actId="2696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4" v="11525" actId="2696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9" v="11526" actId="2696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15" v="11527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0" v="11528" actId="2696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5" v="11529" actId="2696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30" v="11530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33" v="11531" actId="2696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45" v="11532" actId="2696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54" v="11533" actId="2696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51.959" v="11534" actId="2696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64" v="11535" actId="2696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68" v="11536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3" v="11537" actId="2696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7" v="11538" actId="2696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82" v="11539" actId="2696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90" v="11540" actId="2696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3" v="11541" actId="2696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8" v="11542" actId="2696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1" v="11543" actId="2696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4" v="11544" actId="2696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2" v="11545" actId="2696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8" v="11546" actId="2696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33" v="11547" actId="2696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038" v="11548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3" v="11549" actId="2696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8" v="11550" actId="2696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3" v="11551" actId="2696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7" v="11552" actId="2696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3" v="11553" actId="2696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7" v="11555" actId="2696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 del">
        <pc:chgData name="Daniel Khashabi" userId="62390808-c838-45e6-be59-d6fd0d208bc8" providerId="ADAL" clId="{19A97A65-FB7E-DC4C-8433-B675572D5E70}" dt="2023-02-23T18:48:52.071" v="11556" actId="2696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79" v="11558" actId="2696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85" v="11560" actId="2696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90" v="11561" actId="2696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1" v="11562" actId="2696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6" v="11563" actId="2696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113" v="11564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18" v="11565" actId="2696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22" v="11566" actId="2696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7:58.789" v="11121" actId="2696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53" v="11260" actId="2696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1" v="11261" actId="2696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8" v="11262" actId="2696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83" v="11263" actId="2696"/>
        <pc:sldMkLst>
          <pc:docMk/>
          <pc:sldMk cId="0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0" sldId="470"/>
            <ac:spMk id="6" creationId="{208F9EFA-255A-F6FA-AF42-77597E6B1DC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98" v="11264" actId="2696"/>
        <pc:sldMkLst>
          <pc:docMk/>
          <pc:sldMk cId="0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0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1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10" v="11265" actId="2696"/>
        <pc:sldMkLst>
          <pc:docMk/>
          <pc:sldMk cId="0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0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2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22" v="11266" actId="2696"/>
        <pc:sldMkLst>
          <pc:docMk/>
          <pc:sldMk cId="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0" sldId="473"/>
            <ac:spMk id="26" creationId="{35E6813C-2709-B5BD-31BA-101B3D46B07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733" v="11267" actId="2696"/>
        <pc:sldMkLst>
          <pc:docMk/>
          <pc:sldMk cId="0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0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 del">
        <pc:chgData name="Daniel Khashabi" userId="62390808-c838-45e6-be59-d6fd0d208bc8" providerId="ADAL" clId="{19A97A65-FB7E-DC4C-8433-B675572D5E70}" dt="2023-02-23T18:48:49.741" v="11268" actId="2696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 del">
        <pc:chgData name="Daniel Khashabi" userId="62390808-c838-45e6-be59-d6fd0d208bc8" providerId="ADAL" clId="{19A97A65-FB7E-DC4C-8433-B675572D5E70}" dt="2023-02-23T18:48:49.749" v="11269" actId="2696"/>
        <pc:sldMkLst>
          <pc:docMk/>
          <pc:sldMk cId="0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0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 del">
        <pc:chgData name="Daniel Khashabi" userId="62390808-c838-45e6-be59-d6fd0d208bc8" providerId="ADAL" clId="{19A97A65-FB7E-DC4C-8433-B675572D5E70}" dt="2023-02-23T18:48:49.759" v="11270" actId="2696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 del">
        <pc:chgData name="Daniel Khashabi" userId="62390808-c838-45e6-be59-d6fd0d208bc8" providerId="ADAL" clId="{19A97A65-FB7E-DC4C-8433-B675572D5E70}" dt="2023-02-23T18:48:49.768" v="11271" actId="2696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 del">
        <pc:chgData name="Daniel Khashabi" userId="62390808-c838-45e6-be59-d6fd0d208bc8" providerId="ADAL" clId="{19A97A65-FB7E-DC4C-8433-B675572D5E70}" dt="2023-02-23T18:48:49.776" v="11272" actId="2696"/>
        <pc:sldMkLst>
          <pc:docMk/>
          <pc:sldMk cId="0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0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 del">
        <pc:chgData name="Daniel Khashabi" userId="62390808-c838-45e6-be59-d6fd0d208bc8" providerId="ADAL" clId="{19A97A65-FB7E-DC4C-8433-B675572D5E70}" dt="2023-02-23T18:48:49.788" v="11273" actId="2696"/>
        <pc:sldMkLst>
          <pc:docMk/>
          <pc:sldMk cId="0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0" sldId="480"/>
            <ac:spMk id="5" creationId="{C4A8634A-BE8F-3328-BB60-B9BDABB94E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05" v="11274" actId="2696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16" v="11275" actId="2696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24" v="11276" actId="2696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3" v="11277" actId="2696"/>
        <pc:sldMkLst>
          <pc:docMk/>
          <pc:sldMk cId="0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0" sldId="484"/>
            <ac:spMk id="21" creationId="{F2F649B5-8B18-0E45-849B-8F7BDCE80DC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9" v="11278" actId="2696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599" v="11361" actId="2696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08" v="11362" actId="2696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15" v="11363" actId="2696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624" v="11364" actId="2696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34" v="11365" actId="2696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47" v="11366" actId="2696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57" v="11367" actId="2696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 del">
        <pc:chgData name="Daniel Khashabi" userId="62390808-c838-45e6-be59-d6fd0d208bc8" providerId="ADAL" clId="{19A97A65-FB7E-DC4C-8433-B675572D5E70}" dt="2023-02-23T18:48:50.666" v="11368" actId="2696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 del">
        <pc:chgData name="Daniel Khashabi" userId="62390808-c838-45e6-be59-d6fd0d208bc8" providerId="ADAL" clId="{19A97A65-FB7E-DC4C-8433-B675572D5E70}" dt="2023-02-23T18:48:50.675" v="11369" actId="2696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 del">
        <pc:chgData name="Daniel Khashabi" userId="62390808-c838-45e6-be59-d6fd0d208bc8" providerId="ADAL" clId="{19A97A65-FB7E-DC4C-8433-B675572D5E70}" dt="2023-02-23T18:48:50.686" v="11370" actId="2696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 del">
        <pc:chgData name="Daniel Khashabi" userId="62390808-c838-45e6-be59-d6fd0d208bc8" providerId="ADAL" clId="{19A97A65-FB7E-DC4C-8433-B675572D5E70}" dt="2023-02-23T18:48:50.696" v="11371" actId="2696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702" v="11372" actId="2696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 del">
        <pc:chgData name="Daniel Khashabi" userId="62390808-c838-45e6-be59-d6fd0d208bc8" providerId="ADAL" clId="{19A97A65-FB7E-DC4C-8433-B675572D5E70}" dt="2023-02-23T18:48:50.712" v="11373" actId="2696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 del">
        <pc:chgData name="Daniel Khashabi" userId="62390808-c838-45e6-be59-d6fd0d208bc8" providerId="ADAL" clId="{19A97A65-FB7E-DC4C-8433-B675572D5E70}" dt="2023-02-23T18:48:50.721" v="11374" actId="2696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 del">
        <pc:chgData name="Daniel Khashabi" userId="62390808-c838-45e6-be59-d6fd0d208bc8" providerId="ADAL" clId="{19A97A65-FB7E-DC4C-8433-B675572D5E70}" dt="2023-02-23T18:48:50.734" v="11375" actId="2696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del mod">
        <pc:chgData name="Daniel Khashabi" userId="62390808-c838-45e6-be59-d6fd0d208bc8" providerId="ADAL" clId="{19A97A65-FB7E-DC4C-8433-B675572D5E70}" dt="2023-02-23T18:48:50.743" v="11376" actId="2696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820" v="11387" actId="2696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 del">
        <pc:chgData name="Daniel Khashabi" userId="62390808-c838-45e6-be59-d6fd0d208bc8" providerId="ADAL" clId="{19A97A65-FB7E-DC4C-8433-B675572D5E70}" dt="2023-02-23T18:48:50.106" v="11304" actId="2696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14" v="11305" actId="2696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21" v="11306" actId="2696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 del">
        <pc:chgData name="Daniel Khashabi" userId="62390808-c838-45e6-be59-d6fd0d208bc8" providerId="ADAL" clId="{19A97A65-FB7E-DC4C-8433-B675572D5E70}" dt="2023-02-23T18:48:50.126" v="11307" actId="2696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del modNotes">
        <pc:chgData name="Daniel Khashabi" userId="62390808-c838-45e6-be59-d6fd0d208bc8" providerId="ADAL" clId="{19A97A65-FB7E-DC4C-8433-B675572D5E70}" dt="2023-02-23T18:47:58.195" v="11075" actId="2696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50.750" v="11377" actId="269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 del">
        <pc:chgData name="Daniel Khashabi" userId="62390808-c838-45e6-be59-d6fd0d208bc8" providerId="ADAL" clId="{19A97A65-FB7E-DC4C-8433-B675572D5E70}" dt="2023-02-23T18:48:50.755" v="11378" actId="269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 del">
        <pc:chgData name="Daniel Khashabi" userId="62390808-c838-45e6-be59-d6fd0d208bc8" providerId="ADAL" clId="{19A97A65-FB7E-DC4C-8433-B675572D5E70}" dt="2023-02-23T18:48:49.557" v="11246" actId="269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 addCm">
        <pc:chgData name="Daniel Khashabi" userId="62390808-c838-45e6-be59-d6fd0d208bc8" providerId="ADAL" clId="{19A97A65-FB7E-DC4C-8433-B675572D5E70}" dt="2023-02-23T21:00:59.063" v="11570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3T21:00:59.063" v="11570"/>
              <pc2:cmMkLst xmlns:pc2="http://schemas.microsoft.com/office/powerpoint/2019/9/main/command">
                <pc:docMk/>
                <pc:sldMk cId="3902540268" sldId="1677"/>
                <pc2:cmMk id="{DF74E1F0-60E2-4946-A37F-892EFDD245B3}"/>
              </pc2:cmMkLst>
            </pc226:cmChg>
          </p:ext>
        </pc:extLst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169" v="11073" actId="2696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206" v="11076" actId="2696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480" v="11106" actId="2696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7:58.795" v="11122" actId="2696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2" v="11123" actId="2696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8" v="11124" actId="2696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del mod modNotes">
        <pc:chgData name="Daniel Khashabi" userId="62390808-c838-45e6-be59-d6fd0d208bc8" providerId="ADAL" clId="{19A97A65-FB7E-DC4C-8433-B675572D5E70}" dt="2023-02-23T18:47:58.926" v="11140" actId="2696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577" v="11118" actId="2696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del mod ord delAnim modAnim">
        <pc:chgData name="Daniel Khashabi" userId="62390808-c838-45e6-be59-d6fd0d208bc8" providerId="ADAL" clId="{19A97A65-FB7E-DC4C-8433-B675572D5E70}" dt="2023-02-23T18:47:58.262" v="11082" actId="2696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del modAnim">
        <pc:chgData name="Daniel Khashabi" userId="62390808-c838-45e6-be59-d6fd0d208bc8" providerId="ADAL" clId="{19A97A65-FB7E-DC4C-8433-B675572D5E70}" dt="2023-02-23T18:47:58.273" v="11083" actId="2696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8:47:58.307" v="11087" actId="2696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339" v="11090" actId="2696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403" v="11096" actId="2696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316" v="11088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del mod ord">
        <pc:chgData name="Daniel Khashabi" userId="62390808-c838-45e6-be59-d6fd0d208bc8" providerId="ADAL" clId="{19A97A65-FB7E-DC4C-8433-B675572D5E70}" dt="2023-02-23T18:47:58.323" v="11089" actId="2696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11" v="1109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del mod">
        <pc:chgData name="Daniel Khashabi" userId="62390808-c838-45e6-be59-d6fd0d208bc8" providerId="ADAL" clId="{19A97A65-FB7E-DC4C-8433-B675572D5E70}" dt="2023-02-23T18:47:58.420" v="11098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del mod chgLayout modNotes">
        <pc:chgData name="Daniel Khashabi" userId="62390808-c838-45e6-be59-d6fd0d208bc8" providerId="ADAL" clId="{19A97A65-FB7E-DC4C-8433-B675572D5E70}" dt="2023-02-23T18:47:58.429" v="11099" actId="2696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36" v="11100" actId="269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del mod ord modNotes">
        <pc:chgData name="Daniel Khashabi" userId="62390808-c838-45e6-be59-d6fd0d208bc8" providerId="ADAL" clId="{19A97A65-FB7E-DC4C-8433-B675572D5E70}" dt="2023-02-23T18:47:58.299" v="11086" actId="2696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del mod">
        <pc:chgData name="Daniel Khashabi" userId="62390808-c838-45e6-be59-d6fd0d208bc8" providerId="ADAL" clId="{19A97A65-FB7E-DC4C-8433-B675572D5E70}" dt="2023-02-23T18:47:58.444" v="11101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 del">
        <pc:chgData name="Daniel Khashabi" userId="62390808-c838-45e6-be59-d6fd0d208bc8" providerId="ADAL" clId="{19A97A65-FB7E-DC4C-8433-B675572D5E70}" dt="2023-02-23T18:47:58.830" v="11128" actId="2696"/>
        <pc:sldMkLst>
          <pc:docMk/>
          <pc:sldMk cId="4165398194" sldId="1704"/>
        </pc:sldMkLst>
      </pc:sldChg>
      <pc:sldChg chg="addSp delSp modSp new del mod">
        <pc:chgData name="Daniel Khashabi" userId="62390808-c838-45e6-be59-d6fd0d208bc8" providerId="ADAL" clId="{19A97A65-FB7E-DC4C-8433-B675572D5E70}" dt="2023-02-23T18:47:58.526" v="11112" actId="2696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05" v="11109" actId="2696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53" v="11102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del mod ord modShow">
        <pc:chgData name="Daniel Khashabi" userId="62390808-c838-45e6-be59-d6fd0d208bc8" providerId="ADAL" clId="{19A97A65-FB7E-DC4C-8433-B675572D5E70}" dt="2023-02-23T18:47:58.912" v="11138" actId="2696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 del">
        <pc:chgData name="Daniel Khashabi" userId="62390808-c838-45e6-be59-d6fd0d208bc8" providerId="ADAL" clId="{19A97A65-FB7E-DC4C-8433-B675572D5E70}" dt="2023-02-23T18:48:49.630" v="11257" actId="269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17" v="11349" actId="2696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del ord">
        <pc:chgData name="Daniel Khashabi" userId="62390808-c838-45e6-be59-d6fd0d208bc8" providerId="ADAL" clId="{19A97A65-FB7E-DC4C-8433-B675572D5E70}" dt="2023-02-23T18:47:58.675" v="11120" actId="2696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 del">
        <pc:chgData name="Daniel Khashabi" userId="62390808-c838-45e6-be59-d6fd0d208bc8" providerId="ADAL" clId="{19A97A65-FB7E-DC4C-8433-B675572D5E70}" dt="2023-02-23T18:48:49.550" v="11245" actId="269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del mod">
        <pc:chgData name="Daniel Khashabi" userId="62390808-c838-45e6-be59-d6fd0d208bc8" providerId="ADAL" clId="{19A97A65-FB7E-DC4C-8433-B675572D5E70}" dt="2023-02-23T18:48:50.463" v="11342" actId="269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del mod ord modNotes modNotesTx">
        <pc:chgData name="Daniel Khashabi" userId="62390808-c838-45e6-be59-d6fd0d208bc8" providerId="ADAL" clId="{19A97A65-FB7E-DC4C-8433-B675572D5E70}" dt="2023-02-23T18:47:58.186" v="11074" actId="2696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del mod">
        <pc:chgData name="Daniel Khashabi" userId="62390808-c838-45e6-be59-d6fd0d208bc8" providerId="ADAL" clId="{19A97A65-FB7E-DC4C-8433-B675572D5E70}" dt="2023-02-23T18:48:50.760" v="11379" actId="269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767" v="11380" actId="269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83" v="11094" actId="2696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92" v="11095" actId="2696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7:58.472" v="11105" actId="2696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88" v="11107" actId="2696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3T18:47:58.497" v="11108" actId="2696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12" v="11110" actId="2696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3T18:47:58.520" v="11111" actId="2696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65" v="11116" actId="2696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72" v="11117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del mod modShow">
        <pc:chgData name="Daniel Khashabi" userId="62390808-c838-45e6-be59-d6fd0d208bc8" providerId="ADAL" clId="{19A97A65-FB7E-DC4C-8433-B675572D5E70}" dt="2023-02-23T18:47:58.824" v="11127" actId="269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58" v="11103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67" v="11104" actId="2696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 del">
        <pc:chgData name="Daniel Khashabi" userId="62390808-c838-45e6-be59-d6fd0d208bc8" providerId="ADAL" clId="{19A97A65-FB7E-DC4C-8433-B675572D5E70}" dt="2023-02-23T18:48:49.543" v="11243" actId="2696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del mod">
        <pc:chgData name="Daniel Khashabi" userId="62390808-c838-45e6-be59-d6fd0d208bc8" providerId="ADAL" clId="{19A97A65-FB7E-DC4C-8433-B675572D5E70}" dt="2023-02-23T18:47:58.814" v="11125" actId="269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0" v="11157" actId="269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7" v="11158" actId="2696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610" v="11159" actId="2696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9.596" v="11253" actId="2696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940" v="11142" actId="2696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61" v="11163" actId="2696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051" v="11198" actId="2696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847" v="11131" actId="2696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686" v="11166" actId="2696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45" v="11172" actId="2696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99" v="11177" actId="2696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del mod modClrScheme chgLayout">
        <pc:chgData name="Daniel Khashabi" userId="62390808-c838-45e6-be59-d6fd0d208bc8" providerId="ADAL" clId="{19A97A65-FB7E-DC4C-8433-B675572D5E70}" dt="2023-02-23T18:48:48.808" v="11178" actId="2696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53" v="11181" actId="2696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919" v="11187" actId="2696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27" v="11188" actId="2696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36" v="11189" actId="2696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1" v="11190" actId="2696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9" v="11191" actId="2696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70" v="11192" actId="2696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81" v="11193" actId="2696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94" v="11194" actId="2696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23" v="11196" actId="2696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49.845" v="11279" actId="2696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del mod">
        <pc:chgData name="Daniel Khashabi" userId="62390808-c838-45e6-be59-d6fd0d208bc8" providerId="ADAL" clId="{19A97A65-FB7E-DC4C-8433-B675572D5E70}" dt="2023-02-23T18:48:49.861" v="11280" actId="269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93" v="11282" actId="2696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08" v="11283" actId="2696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26" v="11284" actId="2696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44" v="11285" actId="2696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54" v="11286" actId="2696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70" v="11287" actId="2696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76" v="11288" actId="2696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89" v="11290" actId="2696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05" v="11292" actId="2696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15" v="11293" actId="2696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23" v="11294" actId="2696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0" v="11296" actId="2696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9" v="11297" actId="2696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4" v="11301" actId="2696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del mod modClrScheme chgLayout">
        <pc:chgData name="Daniel Khashabi" userId="62390808-c838-45e6-be59-d6fd0d208bc8" providerId="ADAL" clId="{19A97A65-FB7E-DC4C-8433-B675572D5E70}" dt="2023-02-23T18:48:50.134" v="11308" actId="2696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44" v="11309" actId="2696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60" v="11310" actId="2696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78" v="11311" actId="2696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87" v="11312" actId="2696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94" v="11313" actId="2696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02" v="11314" actId="2696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11" v="11315" actId="2696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30" v="11316" actId="2696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52" v="11317" actId="2696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63" v="11318" actId="2696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36" v="11325" actId="2696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58" v="11328" actId="2696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64" v="11329" actId="2696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1" v="11330" actId="2696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8" v="11331" actId="2696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85" v="11332" actId="2696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394" v="11333" actId="2696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1" v="11334" actId="2696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7" v="11335" actId="2696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15" v="11336" actId="2696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25" v="11337" actId="2696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 del">
        <pc:chgData name="Daniel Khashabi" userId="62390808-c838-45e6-be59-d6fd0d208bc8" providerId="ADAL" clId="{19A97A65-FB7E-DC4C-8433-B675572D5E70}" dt="2023-02-23T18:48:51.696" v="11495" actId="2696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07" v="11496" actId="2696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2" v="11497" actId="2696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7" v="11498" actId="2696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23" v="11499" actId="2696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34" v="11500" actId="2696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39" v="1150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44" v="11502" actId="2696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1" v="11503" actId="2696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5" v="11504" actId="2696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94" v="11508" actId="2696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803" v="11509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75" v="11201" actId="2696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83" v="11202" actId="2696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0" v="11203" actId="2696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8" v="11204" actId="2696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07" v="11205" actId="2696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17" v="11206" actId="2696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29" v="11207" actId="2696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46" v="11208" actId="2696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63" v="11209" actId="2696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182" v="11210" actId="2696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00" v="11211" actId="2696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50" v="11214" actId="2696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74" v="11216" actId="2696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86" v="11217" actId="2696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297" v="11218" actId="2696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06" v="11219" actId="2696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49.065" v="11200" actId="269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 del">
        <pc:chgData name="Daniel Khashabi" userId="62390808-c838-45e6-be59-d6fd0d208bc8" providerId="ADAL" clId="{19A97A65-FB7E-DC4C-8433-B675572D5E70}" dt="2023-02-23T18:48:51.811" v="11511" actId="2696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del mod">
        <pc:chgData name="Daniel Khashabi" userId="62390808-c838-45e6-be59-d6fd0d208bc8" providerId="ADAL" clId="{19A97A65-FB7E-DC4C-8433-B675572D5E70}" dt="2023-02-23T18:47:58.842" v="11130" actId="269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0.452" v="11340" actId="2696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49.645" v="11259" actId="2696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del mod">
        <pc:chgData name="Daniel Khashabi" userId="62390808-c838-45e6-be59-d6fd0d208bc8" providerId="ADAL" clId="{19A97A65-FB7E-DC4C-8433-B675572D5E70}" dt="2023-02-23T18:48:50.589" v="11359" actId="2696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098" v="11303" actId="269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del ord modNotes">
        <pc:chgData name="Daniel Khashabi" userId="62390808-c838-45e6-be59-d6fd0d208bc8" providerId="ADAL" clId="{19A97A65-FB7E-DC4C-8433-B675572D5E70}" dt="2023-02-23T18:48:50.865" v="11395" actId="2696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 del">
        <pc:chgData name="Daniel Khashabi" userId="62390808-c838-45e6-be59-d6fd0d208bc8" providerId="ADAL" clId="{19A97A65-FB7E-DC4C-8433-B675572D5E70}" dt="2023-02-23T18:48:50.869" v="11396" actId="2696"/>
        <pc:sldMkLst>
          <pc:docMk/>
          <pc:sldMk cId="1097139008" sldId="1861"/>
        </pc:sldMkLst>
      </pc:sldChg>
      <pc:sldChg chg="modSp add del mod modNotes">
        <pc:chgData name="Daniel Khashabi" userId="62390808-c838-45e6-be59-d6fd0d208bc8" providerId="ADAL" clId="{19A97A65-FB7E-DC4C-8433-B675572D5E70}" dt="2023-02-23T18:48:51.688" v="11494" actId="2696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86" v="11400" actId="2696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 del">
        <pc:chgData name="Daniel Khashabi" userId="62390808-c838-45e6-be59-d6fd0d208bc8" providerId="ADAL" clId="{19A97A65-FB7E-DC4C-8433-B675572D5E70}" dt="2023-02-23T18:48:50.895" v="11401" actId="2696"/>
        <pc:sldMkLst>
          <pc:docMk/>
          <pc:sldMk cId="3957893659" sldId="1865"/>
        </pc:sldMkLst>
      </pc:sldChg>
      <pc:sldChg chg="add del">
        <pc:chgData name="Daniel Khashabi" userId="62390808-c838-45e6-be59-d6fd0d208bc8" providerId="ADAL" clId="{19A97A65-FB7E-DC4C-8433-B675572D5E70}" dt="2023-02-23T18:48:51.671" v="11491" actId="2696"/>
        <pc:sldMkLst>
          <pc:docMk/>
          <pc:sldMk cId="2673111531" sldId="18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8:50.905" v="11402" actId="2696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17" v="11403" actId="2696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25" v="11404" actId="2696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35" v="11405" actId="2696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41" v="11406" actId="2696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0" v="11407" actId="2696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8" v="11408" actId="2696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69" v="11409" actId="2696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75" v="11410" actId="2696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88" v="11411" actId="2696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98" v="11412" actId="2696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0" v="11413" actId="2696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8" v="11414" actId="2696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24" v="11415" actId="2696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31" v="11416" actId="2696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45" v="11417" actId="2696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0" v="11418" actId="2696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9" v="11419" actId="2696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77" v="11420" actId="2696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85" v="11421" actId="2696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98" v="11422" actId="2696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07" v="11423" actId="2696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15" v="11424" actId="2696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26" v="11425" actId="2696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39" v="11426" actId="2696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49" v="11427" actId="2696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62" v="11428" actId="2696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76" v="11429" actId="2696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85" v="11430" actId="2696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93" v="11431" actId="2696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01" v="11432" actId="2696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13" v="11433" actId="2696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22" v="11434" actId="2696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31" v="11435" actId="2696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1" v="11436" actId="2696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9" v="11437" actId="2696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64" v="11438" actId="2696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72" v="11439" actId="2696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80" v="11440" actId="2696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91" v="11441" actId="2696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0" v="11442" actId="2696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7" v="11443" actId="2696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16" v="11444" actId="2696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23" v="11445" actId="2696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0" v="11446" actId="2696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8" v="11447" actId="2696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0" v="11448" actId="2696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8" v="11449" actId="2696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65" v="11450" actId="2696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2" v="11451" actId="2696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9" v="11452" actId="2696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89" v="11453" actId="2696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97" v="11454" actId="2696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04" v="11455" actId="2696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0" v="11456" actId="2696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8" v="11457" actId="2696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28" v="11458" actId="2696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47" v="11460" actId="2696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54" v="11461" actId="2696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1" v="11462" actId="2696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7" v="11463" actId="2696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76" v="11464" actId="2696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83" v="11465" actId="2696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1" v="11466" actId="2696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9" v="11467" actId="2696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07" v="11468" actId="2696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16" v="11469" actId="2696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28" v="11470" actId="2696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35" v="11471" actId="2696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44" v="11472" actId="2696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53" v="11473" actId="2696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2" v="11474" actId="2696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9" v="11475" actId="2696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77" v="11476" actId="2696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82" v="11477" actId="2696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91" v="11478" actId="269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2" v="11479" actId="2696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8" v="11480" actId="2696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16" v="11481" actId="2696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26" v="11482" actId="2696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1" v="11483" actId="2696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8" v="11484" actId="2696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1.658" v="11487" actId="269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8:51.652" v="11485" actId="269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del mod ord">
        <pc:chgData name="Daniel Khashabi" userId="62390808-c838-45e6-be59-d6fd0d208bc8" providerId="ADAL" clId="{19A97A65-FB7E-DC4C-8433-B675572D5E70}" dt="2023-02-23T18:47:58.853" v="11132" actId="2696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56" v="11486" actId="2696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 del">
        <pc:chgData name="Daniel Khashabi" userId="62390808-c838-45e6-be59-d6fd0d208bc8" providerId="ADAL" clId="{19A97A65-FB7E-DC4C-8433-B675572D5E70}" dt="2023-02-23T18:48:51.664" v="11489" actId="2696"/>
        <pc:sldMkLst>
          <pc:docMk/>
          <pc:sldMk cId="841837156" sldId="1953"/>
        </pc:sldMkLst>
      </pc:sldChg>
      <pc:sldChg chg="modSp add del mod modNotes">
        <pc:chgData name="Daniel Khashabi" userId="62390808-c838-45e6-be59-d6fd0d208bc8" providerId="ADAL" clId="{19A97A65-FB7E-DC4C-8433-B675572D5E70}" dt="2023-02-23T18:48:51.667" v="11490" actId="2696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79" v="11493" actId="2696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del mod modNotes">
        <pc:chgData name="Daniel Khashabi" userId="62390808-c838-45e6-be59-d6fd0d208bc8" providerId="ADAL" clId="{19A97A65-FB7E-DC4C-8433-B675572D5E70}" dt="2023-02-23T18:48:51.674" v="11492" actId="2696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52" v="11393" actId="2696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 del">
        <pc:chgData name="Daniel Khashabi" userId="62390808-c838-45e6-be59-d6fd0d208bc8" providerId="ADAL" clId="{19A97A65-FB7E-DC4C-8433-B675572D5E70}" dt="2023-02-23T18:48:50.857" v="11394" actId="2696"/>
        <pc:sldMkLst>
          <pc:docMk/>
          <pc:sldMk cId="3136858018" sldId="1958"/>
        </pc:sldMkLst>
      </pc:sldChg>
      <pc:sldChg chg="modSp new del mod">
        <pc:chgData name="Daniel Khashabi" userId="62390808-c838-45e6-be59-d6fd0d208bc8" providerId="ADAL" clId="{19A97A65-FB7E-DC4C-8433-B675572D5E70}" dt="2023-02-23T18:48:50.874" v="11397" actId="2696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2.125" v="11567" actId="2696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2.130" v="11568" actId="2696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77" v="11398" actId="2696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882" v="11399" actId="2696"/>
        <pc:sldMkLst>
          <pc:docMk/>
          <pc:sldMk cId="2840551386" sldId="1963"/>
        </pc:sldMkLst>
      </pc:sldChg>
      <pc:sldChg chg="addSp delSp modSp new del mod modClrScheme chgLayout">
        <pc:chgData name="Daniel Khashabi" userId="62390808-c838-45e6-be59-d6fd0d208bc8" providerId="ADAL" clId="{19A97A65-FB7E-DC4C-8433-B675572D5E70}" dt="2023-02-23T18:48:50.828" v="11389" actId="2696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843" v="11391" actId="269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14" v="11169" actId="2696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8.722" v="11170" actId="2696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3T18:48:52.131" v="11569" actId="2696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829" v="11390" actId="2696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0.590" v="11360" actId="2696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81" v="11251" actId="2696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1.659" v="11488" actId="2696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63" v="11554" actId="2696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71" v="11557" actId="2696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80" v="11559" actId="2696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264" v="11319" actId="2696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45" v="11244" actId="2696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131" v="11569" actId="2696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62390808-c838-45e6-be59-d6fd0d208bc8" providerId="ADAL" clId="{433EC963-121E-BB4A-B0CB-338D454F978C}"/>
    <pc:docChg chg="custSel addSld modSld">
      <pc:chgData name="Daniel Khashabi" userId="62390808-c838-45e6-be59-d6fd0d208bc8" providerId="ADAL" clId="{433EC963-121E-BB4A-B0CB-338D454F978C}" dt="2023-03-27T07:15:42.747" v="33" actId="729"/>
      <pc:docMkLst>
        <pc:docMk/>
      </pc:docMkLst>
      <pc:sldChg chg="add">
        <pc:chgData name="Daniel Khashabi" userId="62390808-c838-45e6-be59-d6fd0d208bc8" providerId="ADAL" clId="{433EC963-121E-BB4A-B0CB-338D454F978C}" dt="2023-03-27T00:50:09.573" v="0"/>
        <pc:sldMkLst>
          <pc:docMk/>
          <pc:sldMk cId="0" sldId="1871"/>
        </pc:sldMkLst>
      </pc:sldChg>
      <pc:sldChg chg="modSp new mod modShow">
        <pc:chgData name="Daniel Khashabi" userId="62390808-c838-45e6-be59-d6fd0d208bc8" providerId="ADAL" clId="{433EC963-121E-BB4A-B0CB-338D454F978C}" dt="2023-03-27T07:15:42.747" v="33" actId="729"/>
        <pc:sldMkLst>
          <pc:docMk/>
          <pc:sldMk cId="2849267519" sldId="1970"/>
        </pc:sldMkLst>
        <pc:spChg chg="mod">
          <ac:chgData name="Daniel Khashabi" userId="62390808-c838-45e6-be59-d6fd0d208bc8" providerId="ADAL" clId="{433EC963-121E-BB4A-B0CB-338D454F978C}" dt="2023-03-27T07:15:39.207" v="32" actId="27636"/>
          <ac:spMkLst>
            <pc:docMk/>
            <pc:sldMk cId="2849267519" sldId="1970"/>
            <ac:spMk id="2" creationId="{60786217-DAEC-D984-11CB-03C335817994}"/>
          </ac:spMkLst>
        </pc:spChg>
        <pc:spChg chg="mod">
          <ac:chgData name="Daniel Khashabi" userId="62390808-c838-45e6-be59-d6fd0d208bc8" providerId="ADAL" clId="{433EC963-121E-BB4A-B0CB-338D454F978C}" dt="2023-03-27T07:15:39.205" v="31" actId="20577"/>
          <ac:spMkLst>
            <pc:docMk/>
            <pc:sldMk cId="2849267519" sldId="1970"/>
            <ac:spMk id="3" creationId="{33954BB4-84FC-F27C-9641-7A06737BB372}"/>
          </ac:spMkLst>
        </pc:sp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</pc:chgInfo>
</file>

<file path=ppt/comments/modernComment_68D_E89C09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74E1F0-60E2-4946-A37F-892EFDD245B3}" authorId="{AC97BE05-7214-46BD-569F-A0959E827800}" created="2023-02-23T21:00:59.029">
    <pc:sldMkLst xmlns:pc="http://schemas.microsoft.com/office/powerpoint/2013/main/command">
      <pc:docMk/>
      <pc:sldMk cId="3902540268" sldId="1677"/>
    </pc:sldMkLst>
    <p188:txBody>
      <a:bodyPr/>
      <a:lstStyle/>
      <a:p>
        <a:r>
          <a:rPr lang="en-US"/>
          <a:t>here it would be useful to walk  them through the blocks. 
Most important, show them how encoder-decoder are used (batch vs generate one token at a time). </a:t>
        </a:r>
      </a:p>
    </p188:txBody>
  </p188:cm>
</p188:cmLst>
</file>

<file path=ppt/comments/modernComment_6A4_FF13DB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9D8DBE-4882-6545-B4EF-B0151B5E5D9D}" authorId="{AC97BE05-7214-46BD-569F-A0959E827800}" created="2023-02-28T19:42:54.373">
    <pc:sldMkLst xmlns:pc="http://schemas.microsoft.com/office/powerpoint/2013/main/command">
      <pc:docMk/>
      <pc:sldMk cId="4279491511" sldId="1700"/>
    </pc:sldMkLst>
    <p188:txBody>
      <a:bodyPr/>
      <a:lstStyle/>
      <a:p>
        <a:r>
          <a:rPr lang="en-US"/>
          <a:t>TODO: add evals that show impact of model size. </a:t>
        </a:r>
      </a:p>
    </p188:txBody>
  </p188:cm>
</p188:cmLst>
</file>

<file path=ppt/comments/modernComment_6B7_441997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177C1A-D53B-1748-BA22-3104D5990BFE}" authorId="{AC97BE05-7214-46BD-569F-A0959E827800}" created="2023-11-14T01:51:33.198">
    <pc:sldMkLst xmlns:pc="http://schemas.microsoft.com/office/powerpoint/2013/main/command">
      <pc:docMk/>
      <pc:sldMk cId="1142527989" sldId="1719"/>
    </pc:sldMkLst>
    <p188:txBody>
      <a:bodyPr/>
      <a:lstStyle/>
      <a:p>
        <a:r>
          <a:rPr lang="en-US"/>
          <a:t>You want to point out several of the branches that we will study here. 
 - Multimodality 
 - Positional embeddings 
 - Enc/Dec/Enc-dec </a:t>
        </a:r>
      </a:p>
    </p188:txBody>
  </p188:cm>
</p188:cmLst>
</file>

<file path=ppt/comments/modernComment_7EA_AA3D08F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28017E-092E-F749-92CD-0130E6F73DE3}" authorId="{AC97BE05-7214-46BD-569F-A0959E827800}" created="2023-02-27T15:39:20.970">
    <pc:sldMkLst xmlns:pc="http://schemas.microsoft.com/office/powerpoint/2013/main/command">
      <pc:docMk/>
      <pc:sldMk cId="1492686192" sldId="2026"/>
    </pc:sldMkLst>
    <p188:txBody>
      <a:bodyPr/>
      <a:lstStyle/>
      <a:p>
        <a:r>
          <a:rPr lang="en-US"/>
          <a:t>to be updated.</a:t>
        </a:r>
      </a:p>
    </p188:txBody>
  </p188:cm>
</p188:cmLst>
</file>

<file path=ppt/comments/modernComment_7FA_DDC1F6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A352A1-1B3F-7740-B82F-21F93C2955AB}" authorId="{AC97BE05-7214-46BD-569F-A0959E827800}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models don’t guarantee that there is no vanishing/exploding gradient, but it does provide an easier way for the model to learn long-distance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4522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97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bf7412a2f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bf7412a2f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36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884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f7412a2f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f7412a2f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441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406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492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92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bf7412a2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bf7412a2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965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bf7412a2f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bf7412a2f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007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f7412a2f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bf7412a2f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17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self-attention doesn’t build in order information, we need to encode the order of the sentence in our keys, queries, and values.</a:t>
            </a:r>
          </a:p>
        </p:txBody>
      </p:sp>
    </p:spTree>
    <p:extLst>
      <p:ext uri="{BB962C8B-B14F-4D97-AF65-F5344CB8AC3E}">
        <p14:creationId xmlns:p14="http://schemas.microsoft.com/office/powerpoint/2010/main" val="360097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bf7412a2f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bf7412a2f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53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3568005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287099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7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11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/pdf/2106.04554.pdf</a:t>
            </a:r>
          </a:p>
        </p:txBody>
      </p:sp>
    </p:spTree>
    <p:extLst>
      <p:ext uri="{BB962C8B-B14F-4D97-AF65-F5344CB8AC3E}">
        <p14:creationId xmlns:p14="http://schemas.microsoft.com/office/powerpoint/2010/main" val="3676857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0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bf7412a2f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bf7412a2f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26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11/13/23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5672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83185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07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88216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42930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98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1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63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29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06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8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4509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76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27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96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030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0432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34686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6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25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45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7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9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25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7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761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484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865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745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497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44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2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910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050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419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36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52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010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5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32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88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0902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68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486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4638321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697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64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32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47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481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23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88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7" r:id="rId3"/>
    <p:sldLayoutId id="2147483678" r:id="rId4"/>
    <p:sldLayoutId id="2147483679" r:id="rId5"/>
    <p:sldLayoutId id="2147483655" r:id="rId6"/>
    <p:sldLayoutId id="2147483656" r:id="rId7"/>
    <p:sldLayoutId id="2147483680" r:id="rId8"/>
    <p:sldLayoutId id="2147483681" r:id="rId9"/>
    <p:sldLayoutId id="2147483672" r:id="rId10"/>
    <p:sldLayoutId id="2147483693" r:id="rId11"/>
    <p:sldLayoutId id="2147483694" r:id="rId12"/>
    <p:sldLayoutId id="2147483761" r:id="rId13"/>
    <p:sldLayoutId id="2147483762" r:id="rId14"/>
    <p:sldLayoutId id="2147483763" r:id="rId15"/>
    <p:sldLayoutId id="214748376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9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65" r:id="rId15"/>
    <p:sldLayoutId id="2147483766" r:id="rId16"/>
    <p:sldLayoutId id="214748376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18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4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810.04805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A4_FF13DBB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rxiv.org/abs/1810.04805" TargetMode="Externa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8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215.gif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pt2" TargetMode="External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jalammar.github.io/illustrated-gpt2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openai.com/playground" TargetMode="External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arantulae/status/1650170087708454913?t=ncWWY0FI0tYC_dYLs76r5g&amp;s=19" TargetMode="External"/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34.png"/><Relationship Id="rId10" Type="http://schemas.openxmlformats.org/officeDocument/2006/relationships/image" Target="../media/image43.png"/><Relationship Id="rId19" Type="http://schemas.openxmlformats.org/officeDocument/2006/relationships/image" Target="../media/image3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27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9.png"/><Relationship Id="rId21" Type="http://schemas.openxmlformats.org/officeDocument/2006/relationships/image" Target="../media/image76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50.png"/><Relationship Id="rId25" Type="http://schemas.openxmlformats.org/officeDocument/2006/relationships/image" Target="../media/image80.png"/><Relationship Id="rId2" Type="http://schemas.openxmlformats.org/officeDocument/2006/relationships/image" Target="../media/image35.png"/><Relationship Id="rId16" Type="http://schemas.openxmlformats.org/officeDocument/2006/relationships/image" Target="../media/image72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8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9.png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" Type="http://schemas.openxmlformats.org/officeDocument/2006/relationships/image" Target="../media/image82.png"/><Relationship Id="rId21" Type="http://schemas.openxmlformats.org/officeDocument/2006/relationships/image" Target="../media/image89.png"/><Relationship Id="rId7" Type="http://schemas.openxmlformats.org/officeDocument/2006/relationships/image" Target="../media/image83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80.png"/><Relationship Id="rId2" Type="http://schemas.openxmlformats.org/officeDocument/2006/relationships/image" Target="../media/image35.png"/><Relationship Id="rId16" Type="http://schemas.openxmlformats.org/officeDocument/2006/relationships/image" Target="../media/image72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79.png"/><Relationship Id="rId5" Type="http://schemas.openxmlformats.org/officeDocument/2006/relationships/image" Target="../media/image38.png"/><Relationship Id="rId15" Type="http://schemas.openxmlformats.org/officeDocument/2006/relationships/image" Target="../media/image71.png"/><Relationship Id="rId23" Type="http://schemas.openxmlformats.org/officeDocument/2006/relationships/image" Target="../media/image78.png"/><Relationship Id="rId10" Type="http://schemas.openxmlformats.org/officeDocument/2006/relationships/image" Target="../media/image66.png"/><Relationship Id="rId19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85.png"/><Relationship Id="rId14" Type="http://schemas.openxmlformats.org/officeDocument/2006/relationships/image" Target="../media/image70.png"/><Relationship Id="rId22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80.png"/><Relationship Id="rId3" Type="http://schemas.openxmlformats.org/officeDocument/2006/relationships/image" Target="../media/image35.png"/><Relationship Id="rId21" Type="http://schemas.openxmlformats.org/officeDocument/2006/relationships/image" Target="../media/image8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66.png"/><Relationship Id="rId24" Type="http://schemas.openxmlformats.org/officeDocument/2006/relationships/image" Target="../media/image78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7.png"/><Relationship Id="rId10" Type="http://schemas.openxmlformats.org/officeDocument/2006/relationships/image" Target="../media/image85.png"/><Relationship Id="rId19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69.png"/><Relationship Id="rId22" Type="http://schemas.openxmlformats.org/officeDocument/2006/relationships/image" Target="../media/image89.png"/><Relationship Id="rId27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45.png"/><Relationship Id="rId18" Type="http://schemas.openxmlformats.org/officeDocument/2006/relationships/image" Target="../media/image95.png"/><Relationship Id="rId26" Type="http://schemas.openxmlformats.org/officeDocument/2006/relationships/image" Target="../media/image80.png"/><Relationship Id="rId3" Type="http://schemas.openxmlformats.org/officeDocument/2006/relationships/image" Target="../media/image35.png"/><Relationship Id="rId21" Type="http://schemas.openxmlformats.org/officeDocument/2006/relationships/image" Target="../media/image8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png"/><Relationship Id="rId20" Type="http://schemas.openxmlformats.org/officeDocument/2006/relationships/image" Target="../media/image87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2.png"/><Relationship Id="rId11" Type="http://schemas.openxmlformats.org/officeDocument/2006/relationships/image" Target="../media/image66.png"/><Relationship Id="rId24" Type="http://schemas.openxmlformats.org/officeDocument/2006/relationships/image" Target="../media/image78.png"/><Relationship Id="rId32" Type="http://schemas.openxmlformats.org/officeDocument/2006/relationships/image" Target="../media/image10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7.png"/><Relationship Id="rId28" Type="http://schemas.openxmlformats.org/officeDocument/2006/relationships/image" Target="../media/image96.png"/><Relationship Id="rId10" Type="http://schemas.openxmlformats.org/officeDocument/2006/relationships/image" Target="../media/image93.png"/><Relationship Id="rId19" Type="http://schemas.openxmlformats.org/officeDocument/2006/relationships/image" Target="../media/image86.png"/><Relationship Id="rId31" Type="http://schemas.openxmlformats.org/officeDocument/2006/relationships/image" Target="../media/image99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94.png"/><Relationship Id="rId22" Type="http://schemas.openxmlformats.org/officeDocument/2006/relationships/image" Target="../media/image89.png"/><Relationship Id="rId27" Type="http://schemas.openxmlformats.org/officeDocument/2006/relationships/image" Target="../media/image90.png"/><Relationship Id="rId30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11" Type="http://schemas.openxmlformats.org/officeDocument/2006/relationships/image" Target="../media/image101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5.png"/><Relationship Id="rId11" Type="http://schemas.openxmlformats.org/officeDocument/2006/relationships/image" Target="../media/image24.jpe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microsoft.com/office/2007/relationships/hdphoto" Target="../media/hdphoto3.wdp"/><Relationship Id="rId9" Type="http://schemas.openxmlformats.org/officeDocument/2006/relationships/hyperlink" Target="https://arxiv.org/abs/1706.0376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microsoft.com/office/2018/10/relationships/comments" Target="../comments/modernComment_68D_E89C09EC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cs.umass.edu/~miyyer/cs685_f22/slides/05-transformers.pdf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5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12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rxiv.org/abs/1706.0376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research/llama/blob/main/llama/model.py#L178-L195" TargetMode="Externa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B7_441997F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microsoft.com/office/2018/10/relationships/comments" Target="../comments/modernComment_7FA_DDC1F69D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6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EA_AA3D08F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1.jpeg"/><Relationship Id="rId4" Type="http://schemas.openxmlformats.org/officeDocument/2006/relationships/image" Target="../media/image16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1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810.04805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huggingface.co/bert-base-uncased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rt-base-uncase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Transformer Language Models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CAFC68-4131-0201-99D4-94F8C802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28" y="1497830"/>
            <a:ext cx="5893771" cy="32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74">
            <a:extLst>
              <a:ext uri="{FF2B5EF4-FFF2-40B4-BE49-F238E27FC236}">
                <a16:creationId xmlns:a16="http://schemas.microsoft.com/office/drawing/2014/main" id="{8E9B71A8-021A-D9EB-FED2-676AE8BFE166}"/>
              </a:ext>
            </a:extLst>
          </p:cNvPr>
          <p:cNvSpPr txBox="1"/>
          <p:nvPr/>
        </p:nvSpPr>
        <p:spPr>
          <a:xfrm>
            <a:off x="5384483" y="385836"/>
            <a:ext cx="2519278" cy="578882"/>
          </a:xfrm>
          <a:prstGeom prst="wedgeRoundRectCallout">
            <a:avLst>
              <a:gd name="adj1" fmla="val 24818"/>
              <a:gd name="adj2" fmla="val 8293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analogy …. </a:t>
            </a:r>
            <a:endParaRPr lang="zh-TW" altLang="en-US" sz="28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93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533" y="200824"/>
            <a:ext cx="8769191" cy="4457224"/>
            <a:chOff x="431377" y="267765"/>
            <a:chExt cx="11692255" cy="5942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7" y="1236813"/>
              <a:ext cx="11483607" cy="46637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74613" y="267765"/>
              <a:ext cx="6949440" cy="5942965"/>
            </a:xfrm>
            <a:custGeom>
              <a:avLst/>
              <a:gdLst/>
              <a:ahLst/>
              <a:cxnLst/>
              <a:rect l="l" t="t" r="r" b="b"/>
              <a:pathLst>
                <a:path w="6949440" h="5942965">
                  <a:moveTo>
                    <a:pt x="6948965" y="0"/>
                  </a:moveTo>
                  <a:lnTo>
                    <a:pt x="0" y="0"/>
                  </a:lnTo>
                  <a:lnTo>
                    <a:pt x="0" y="5942534"/>
                  </a:lnTo>
                  <a:lnTo>
                    <a:pt x="6948965" y="5942534"/>
                  </a:lnTo>
                  <a:lnTo>
                    <a:pt x="6948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31080" y="1028319"/>
            <a:ext cx="3770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644" spc="33" baseline="1182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NOTE:</a:t>
            </a:r>
            <a:r>
              <a:rPr sz="2644" spc="50" baseline="1182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2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BERT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also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embeds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inputs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593886" y="6328336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100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59055" y="4904613"/>
            <a:ext cx="393715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13" spc="-15" dirty="0">
                <a:solidFill>
                  <a:srgbClr val="FF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Source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: </a:t>
            </a:r>
            <a:r>
              <a:rPr sz="1050" spc="-11" dirty="0">
                <a:latin typeface="Trebuchet MS"/>
                <a:ea typeface="Tahoma" panose="020B0604030504040204" pitchFamily="34" charset="0"/>
                <a:cs typeface="Trebuchet MS"/>
              </a:rPr>
              <a:t>original </a:t>
            </a:r>
            <a:r>
              <a:rPr sz="1050" spc="30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050" spc="-11" dirty="0">
                <a:latin typeface="Trebuchet MS"/>
                <a:ea typeface="Tahoma" panose="020B0604030504040204" pitchFamily="34" charset="0"/>
                <a:cs typeface="Trebuchet MS"/>
              </a:rPr>
              <a:t>paper: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050" spc="-30" dirty="0">
                <a:latin typeface="Trebuchet MS"/>
                <a:ea typeface="Tahoma" panose="020B0604030504040204" pitchFamily="34" charset="0"/>
                <a:cs typeface="Trebuchet MS"/>
              </a:rPr>
              <a:t>https://arxiv.org/pdf/1810.04805.pdf</a:t>
            </a:r>
            <a:endParaRPr sz="105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1080" y="1446658"/>
            <a:ext cx="7943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by</a:t>
            </a:r>
            <a:r>
              <a:rPr sz="1800" spc="-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their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8806" y="1447675"/>
            <a:ext cx="1120616" cy="28187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478" rIns="0" bIns="0" rtlCol="0">
            <a:spAutoFit/>
          </a:bodyPr>
          <a:lstStyle/>
          <a:p>
            <a:pPr>
              <a:spcBef>
                <a:spcPts val="83"/>
              </a:spcBef>
            </a:pPr>
            <a:r>
              <a:rPr sz="1763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WordPiece</a:t>
            </a:r>
            <a:endParaRPr sz="1763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3379" y="1446658"/>
            <a:ext cx="137017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embeddings.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1080" y="2132457"/>
            <a:ext cx="3853339" cy="203171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>
              <a:lnSpc>
                <a:spcPct val="150200"/>
              </a:lnSpc>
              <a:spcBef>
                <a:spcPts val="53"/>
              </a:spcBef>
            </a:pPr>
            <a:r>
              <a:rPr sz="2644" spc="11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WordPiece</a:t>
            </a:r>
            <a:r>
              <a:rPr sz="2644" spc="33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is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u="sng" spc="45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sub-word</a:t>
            </a:r>
            <a:r>
              <a:rPr sz="2644" u="sng" spc="62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u="sng" spc="39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tokenization </a:t>
            </a:r>
            <a:r>
              <a:rPr sz="2644" spc="-686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learns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7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to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merge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and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use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characters </a:t>
            </a:r>
            <a:r>
              <a:rPr sz="1800" spc="-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based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on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which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pairs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maximize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likelihood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training 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data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if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added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7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to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vocab.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Input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30,000 </a:t>
            </a:r>
            <a:r>
              <a:rPr lang="en-US" dirty="0" err="1"/>
              <a:t>WordPiece</a:t>
            </a:r>
            <a:r>
              <a:rPr lang="en-US" dirty="0"/>
              <a:t> vocabulary on input. </a:t>
            </a:r>
          </a:p>
          <a:p>
            <a:r>
              <a:rPr lang="en-US" dirty="0"/>
              <a:t>Each token is sum of three embeddings </a:t>
            </a:r>
          </a:p>
          <a:p>
            <a:pPr lvl="1"/>
            <a:r>
              <a:rPr lang="en-US" dirty="0"/>
              <a:t>Addition to transformer encoder: sentence embedding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2980F0-E4A6-B23F-2CB9-2FE7D45D8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" t="36508" r="51054" b="-1"/>
          <a:stretch/>
        </p:blipFill>
        <p:spPr>
          <a:xfrm>
            <a:off x="6916419" y="396039"/>
            <a:ext cx="1752600" cy="326571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80201C-1A8C-4986-D420-41A7DABF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2610263"/>
            <a:ext cx="6623957" cy="2009130"/>
          </a:xfrm>
          <a:prstGeom prst="rect">
            <a:avLst/>
          </a:prstGeom>
        </p:spPr>
      </p:pic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5B201285-1088-92F7-07BE-E82BB54A630C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816970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7156-ED4F-DE28-6B04-A9F04780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CD5C-29F6-C7FA-FC43-91F81B44E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827" y="1152475"/>
            <a:ext cx="9216828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Trains model on unlabeled data over different pre-training tasks (self-supervised learning)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Data:</a:t>
            </a:r>
            <a:r>
              <a:rPr lang="en-US" dirty="0"/>
              <a:t> Wikipedia (2.5B words) + </a:t>
            </a:r>
            <a:r>
              <a:rPr lang="en-US" dirty="0" err="1"/>
              <a:t>BookCorpus</a:t>
            </a:r>
            <a:r>
              <a:rPr lang="en-US" dirty="0"/>
              <a:t> (800M words)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Training Time:</a:t>
            </a:r>
            <a:r>
              <a:rPr lang="en-US" dirty="0"/>
              <a:t> 1M steps (~40 epochs)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Optimizer:</a:t>
            </a:r>
            <a:r>
              <a:rPr lang="en-US" dirty="0"/>
              <a:t> </a:t>
            </a:r>
            <a:r>
              <a:rPr lang="en-US" dirty="0" err="1"/>
              <a:t>AdamW</a:t>
            </a:r>
            <a:r>
              <a:rPr lang="en-US" dirty="0"/>
              <a:t>, 1e-4 learning rate, linear decay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BERT-Base:</a:t>
            </a:r>
            <a:r>
              <a:rPr lang="en-US" dirty="0"/>
              <a:t> 12-layer, 768-hidden, 12-head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BERT-Large:</a:t>
            </a:r>
            <a:r>
              <a:rPr lang="en-US" dirty="0"/>
              <a:t> 24-layer, 1024-hidden, 16-head</a:t>
            </a:r>
          </a:p>
          <a:p>
            <a:pPr>
              <a:lnSpc>
                <a:spcPct val="150000"/>
              </a:lnSpc>
            </a:pPr>
            <a:r>
              <a:rPr lang="en-US" dirty="0"/>
              <a:t>Trained on 4x4 or 8x8 TPUs for 4 days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A3E5411-CCB1-9677-3A6A-CD49B80B7687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608833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77C-EE79-BC70-4847-D5F9F314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 in Practice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E34F58-D3D8-B575-7C67-F143F16E7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29"/>
          <a:stretch/>
        </p:blipFill>
        <p:spPr>
          <a:xfrm>
            <a:off x="1046023" y="1042001"/>
            <a:ext cx="7274111" cy="3999337"/>
          </a:xfrm>
        </p:spPr>
      </p:pic>
    </p:spTree>
    <p:extLst>
      <p:ext uri="{BB962C8B-B14F-4D97-AF65-F5344CB8AC3E}">
        <p14:creationId xmlns:p14="http://schemas.microsoft.com/office/powerpoint/2010/main" val="9610668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A405-D3F5-D5AE-686E-83A0E8F8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Fine-tuning BERT</a:t>
            </a: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D87354CD-C19B-905D-4AA1-0C57EB792A3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3DE09C-A19E-F3B1-C5F0-5A7D4F90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b="1" dirty="0"/>
              <a:t>Idea:</a:t>
            </a:r>
            <a:r>
              <a:rPr lang="en-US" dirty="0"/>
              <a:t> Make pre-trained model </a:t>
            </a:r>
            <a:r>
              <a:rPr lang="en-US" b="1" dirty="0"/>
              <a:t>usable</a:t>
            </a:r>
            <a:r>
              <a:rPr lang="en-US" dirty="0"/>
              <a:t> in </a:t>
            </a:r>
            <a:r>
              <a:rPr lang="en-US" b="1" dirty="0"/>
              <a:t>downstream tasks</a:t>
            </a:r>
          </a:p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dirty="0">
                <a:solidFill>
                  <a:srgbClr val="C00000"/>
                </a:solidFill>
              </a:rPr>
              <a:t>Initialized</a:t>
            </a:r>
            <a:r>
              <a:rPr lang="en-US" dirty="0"/>
              <a:t> with pre-trained model parameters</a:t>
            </a:r>
            <a:endParaRPr lang="en-US" dirty="0">
              <a:solidFill>
                <a:srgbClr val="C00000"/>
              </a:solidFill>
            </a:endParaRPr>
          </a:p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dirty="0">
                <a:solidFill>
                  <a:srgbClr val="C00000"/>
                </a:solidFill>
              </a:rPr>
              <a:t>Fine-tune</a:t>
            </a:r>
            <a:r>
              <a:rPr lang="en-US" dirty="0"/>
              <a:t> model parameters using labeled data from downstream tasks</a:t>
            </a:r>
          </a:p>
        </p:txBody>
      </p:sp>
      <p:pic>
        <p:nvPicPr>
          <p:cNvPr id="10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28CF1DA-28D9-0DC1-9EAA-7B9F804C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96" y="2286644"/>
            <a:ext cx="6331007" cy="25845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6D771-1F20-CFEC-333B-28C58C084EF6}"/>
              </a:ext>
            </a:extLst>
          </p:cNvPr>
          <p:cNvSpPr txBox="1"/>
          <p:nvPr/>
        </p:nvSpPr>
        <p:spPr>
          <a:xfrm>
            <a:off x="3830281" y="57726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“Pretrain once, finetune many times.”</a:t>
            </a:r>
          </a:p>
        </p:txBody>
      </p:sp>
    </p:spTree>
    <p:extLst>
      <p:ext uri="{BB962C8B-B14F-4D97-AF65-F5344CB8AC3E}">
        <p14:creationId xmlns:p14="http://schemas.microsoft.com/office/powerpoint/2010/main" val="15899828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0564-BCFA-580E-AA87-63E16A67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Result: SWAG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071D56-9FAC-5356-3E68-6E5EF350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09" y="1036461"/>
            <a:ext cx="4578420" cy="35324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A939C0-E76E-BCE4-E6A3-D53DEC367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042" y="1152475"/>
            <a:ext cx="3645257" cy="3416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Run each Premise + Ending through BERT. </a:t>
            </a:r>
          </a:p>
          <a:p>
            <a:r>
              <a:rPr lang="en-US" dirty="0"/>
              <a:t>Produce logit for each pair on token 0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[CLS]</a:t>
            </a:r>
            <a:r>
              <a:rPr lang="en-US" dirty="0"/>
              <a:t>)</a:t>
            </a:r>
          </a:p>
        </p:txBody>
      </p:sp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0C9351-F169-3DB0-C763-744D63B6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20" y="85953"/>
            <a:ext cx="4388193" cy="1415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DD30F583-FB90-C891-2DFC-2A1E1AD8161E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79491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4209-B9B0-C4CE-6551-D064CD57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Model Size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FAC1301-6EB9-1738-E646-20788665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832300" cy="3416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Big models help a lot </a:t>
            </a:r>
          </a:p>
          <a:p>
            <a:r>
              <a:rPr lang="en-US" dirty="0"/>
              <a:t>Going from 110M -&gt; 340M params helps even on datasets with 3,600 labeled examples </a:t>
            </a:r>
          </a:p>
          <a:p>
            <a:r>
              <a:rPr lang="en-US" dirty="0"/>
              <a:t>Improvements have not </a:t>
            </a:r>
            <a:r>
              <a:rPr lang="en-US" i="1" dirty="0" err="1"/>
              <a:t>asymptoted</a:t>
            </a:r>
            <a:r>
              <a:rPr lang="en-US" dirty="0"/>
              <a:t> 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8222EC6-259A-5F43-C0DF-B8AE7A2F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21" y="275270"/>
            <a:ext cx="5475179" cy="3295247"/>
          </a:xfrm>
          <a:prstGeom prst="rect">
            <a:avLst/>
          </a:prstGeom>
        </p:spPr>
      </p:pic>
      <p:sp>
        <p:nvSpPr>
          <p:cNvPr id="18" name="Google Shape;138;g1501cc781cf_0_0">
            <a:extLst>
              <a:ext uri="{FF2B5EF4-FFF2-40B4-BE49-F238E27FC236}">
                <a16:creationId xmlns:a16="http://schemas.microsoft.com/office/drawing/2014/main" id="{3A38176D-8909-03F9-E75A-E27B3CD0F929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952764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5241-F2B6-5E9C-5018-0FBF0C03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no one think of this before?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9FF9-2B85-894A-2201-A31C9EE9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Concretely, why wasn’t contextual pre-training popular before 2018 with </a:t>
            </a:r>
            <a:r>
              <a:rPr lang="en-US" sz="2400" dirty="0" err="1"/>
              <a:t>ELMo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Good results on pre-training is &gt;1,000x to 100,000 more expensive than supervised training.</a:t>
            </a:r>
          </a:p>
        </p:txBody>
      </p:sp>
    </p:spTree>
    <p:extLst>
      <p:ext uri="{BB962C8B-B14F-4D97-AF65-F5344CB8AC3E}">
        <p14:creationId xmlns:p14="http://schemas.microsoft.com/office/powerpoint/2010/main" val="11688650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dirty="0"/>
              <a:t>Drops the next sentence prediction loss! </a:t>
            </a:r>
          </a:p>
          <a:p>
            <a:pPr lvl="1"/>
            <a:r>
              <a:rPr lang="en-US" dirty="0"/>
              <a:t>Trained on 10x data (the original BERT was actually under-trained)</a:t>
            </a:r>
          </a:p>
          <a:p>
            <a:pPr lvl="1"/>
            <a:r>
              <a:rPr lang="en-US" dirty="0"/>
              <a:t>Much stronger performance than BERT (e.g., 94.6 vs 90.9 on </a:t>
            </a:r>
            <a:r>
              <a:rPr lang="en-US" dirty="0" err="1"/>
              <a:t>SQuAD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Still one of the most popular models to date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6F3AF5A-8B9B-1D12-EFDE-0410408F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0" y="2571750"/>
            <a:ext cx="6349399" cy="23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585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608898"/>
          </a:xfrm>
        </p:spPr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dirty="0"/>
              <a:t>Drops the next sentence prediction loss! </a:t>
            </a:r>
          </a:p>
          <a:p>
            <a:pPr lvl="1"/>
            <a:r>
              <a:rPr lang="en-US" dirty="0"/>
              <a:t>Trained on 10x data (the original BERT was actually under-trained)</a:t>
            </a:r>
          </a:p>
          <a:p>
            <a:pPr lvl="1"/>
            <a:r>
              <a:rPr lang="en-US" dirty="0"/>
              <a:t>Much stronger performance than BERT (e.g., 94.6 vs 90.9 on </a:t>
            </a:r>
            <a:r>
              <a:rPr lang="en-US" dirty="0" err="1"/>
              <a:t>SQuAD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Still one of the most popular models to date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ALBERT (Lan et al., 2020) </a:t>
            </a:r>
          </a:p>
          <a:p>
            <a:pPr lvl="1"/>
            <a:r>
              <a:rPr lang="en-US" dirty="0"/>
              <a:t>Increasing model sizes by sharing model parameters across layers </a:t>
            </a:r>
          </a:p>
          <a:p>
            <a:pPr lvl="1"/>
            <a:r>
              <a:rPr lang="en-US" dirty="0"/>
              <a:t>Less storage, much stronger performance but runs slower..</a:t>
            </a:r>
          </a:p>
          <a:p>
            <a:pPr lvl="1"/>
            <a:endParaRPr lang="en-US" dirty="0"/>
          </a:p>
          <a:p>
            <a:r>
              <a:rPr lang="en-US" dirty="0"/>
              <a:t>ELECTRA (Clark et al., 2020) </a:t>
            </a:r>
          </a:p>
          <a:p>
            <a:pPr lvl="1"/>
            <a:r>
              <a:rPr lang="en-US" dirty="0"/>
              <a:t>Two models generator and discriminator</a:t>
            </a:r>
          </a:p>
          <a:p>
            <a:pPr lvl="1"/>
            <a:r>
              <a:rPr lang="en-US" dirty="0"/>
              <a:t>It provides a more efficient training method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10942FF-3338-66DB-EC73-D972EF6B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17" y="3829824"/>
            <a:ext cx="3633169" cy="10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1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FA770-6933-4EAB-30DD-EA01A1F5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28" y="1535878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4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860593" cy="3416400"/>
          </a:xfrm>
        </p:spPr>
        <p:txBody>
          <a:bodyPr>
            <a:normAutofit fontScale="92500"/>
          </a:bodyPr>
          <a:lstStyle/>
          <a:p>
            <a:r>
              <a:rPr lang="en-US" dirty="0"/>
              <a:t>Models that handle long contexts ( 512 tokens) 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, Big Bird, … </a:t>
            </a:r>
            <a:br>
              <a:rPr lang="en-US" dirty="0"/>
            </a:br>
            <a:endParaRPr lang="en-US" dirty="0"/>
          </a:p>
          <a:p>
            <a:r>
              <a:rPr lang="en-US" dirty="0"/>
              <a:t>Multilingual BERT </a:t>
            </a:r>
          </a:p>
          <a:p>
            <a:pPr lvl="1"/>
            <a:r>
              <a:rPr lang="en-US" dirty="0"/>
              <a:t>Trained single model on 104 languages from Wikipedia. Shared 110k </a:t>
            </a:r>
            <a:r>
              <a:rPr lang="en-US" dirty="0" err="1"/>
              <a:t>WordPiece</a:t>
            </a:r>
            <a:r>
              <a:rPr lang="en-US" dirty="0"/>
              <a:t> vocabulary</a:t>
            </a:r>
          </a:p>
          <a:p>
            <a:endParaRPr lang="en-US" dirty="0"/>
          </a:p>
          <a:p>
            <a:r>
              <a:rPr lang="en-US" dirty="0"/>
              <a:t>BERT extended to different domains </a:t>
            </a:r>
          </a:p>
          <a:p>
            <a:pPr lvl="1"/>
            <a:r>
              <a:rPr lang="en-US" dirty="0" err="1"/>
              <a:t>SciBERT</a:t>
            </a:r>
            <a:r>
              <a:rPr lang="en-US" dirty="0"/>
              <a:t>, </a:t>
            </a:r>
            <a:r>
              <a:rPr lang="en-US" dirty="0" err="1"/>
              <a:t>BioBERT</a:t>
            </a:r>
            <a:r>
              <a:rPr lang="en-US" dirty="0"/>
              <a:t>, </a:t>
            </a:r>
            <a:r>
              <a:rPr lang="en-US" dirty="0" err="1"/>
              <a:t>FinBERT</a:t>
            </a:r>
            <a:r>
              <a:rPr lang="en-US" dirty="0"/>
              <a:t>, </a:t>
            </a:r>
            <a:r>
              <a:rPr lang="en-US" dirty="0" err="1"/>
              <a:t>ClinicalBERT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Making BERT smaller to use </a:t>
            </a:r>
          </a:p>
          <a:p>
            <a:pPr lvl="1"/>
            <a:r>
              <a:rPr lang="en-US" dirty="0" err="1"/>
              <a:t>DistillBERT</a:t>
            </a:r>
            <a:r>
              <a:rPr lang="en-US" dirty="0"/>
              <a:t>, </a:t>
            </a:r>
            <a:r>
              <a:rPr lang="en-US" dirty="0" err="1"/>
              <a:t>TinyBERT</a:t>
            </a:r>
            <a:r>
              <a:rPr lang="en-US" dirty="0"/>
              <a:t>, …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196" name="Picture 4" descr="A Survey of Transformers - 上 — RMSDEV">
            <a:extLst>
              <a:ext uri="{FF2B5EF4-FFF2-40B4-BE49-F238E27FC236}">
                <a16:creationId xmlns:a16="http://schemas.microsoft.com/office/drawing/2014/main" id="{8D8E225C-F0DE-418B-C5F8-5E8E22D4E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 bwMode="auto">
          <a:xfrm>
            <a:off x="5587553" y="656064"/>
            <a:ext cx="2497872" cy="19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Survey of Transformers - 上 — RMSDEV">
            <a:extLst>
              <a:ext uri="{FF2B5EF4-FFF2-40B4-BE49-F238E27FC236}">
                <a16:creationId xmlns:a16="http://schemas.microsoft.com/office/drawing/2014/main" id="{52B6B6F9-249A-2638-1394-AC08B3696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4"/>
          <a:stretch/>
        </p:blipFill>
        <p:spPr bwMode="auto">
          <a:xfrm>
            <a:off x="4979769" y="2782790"/>
            <a:ext cx="3713440" cy="19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91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5F53-ED52-592E-8E1C-97AE24A8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generation using BERT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C8F98-F181-AF7D-B568-777E167E2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81" y="1152525"/>
            <a:ext cx="8063437" cy="3416300"/>
          </a:xfrm>
        </p:spPr>
      </p:pic>
    </p:spTree>
    <p:extLst>
      <p:ext uri="{BB962C8B-B14F-4D97-AF65-F5344CB8AC3E}">
        <p14:creationId xmlns:p14="http://schemas.microsoft.com/office/powerpoint/2010/main" val="38579908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5670-7707-984C-09FA-C8504993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0202-6629-C48E-1848-46A76232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BERT and the family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An encoder; Transformer-based networks trained on massive piles of data.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Incredible for learning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contextualized</a:t>
            </a:r>
            <a:r>
              <a:rPr lang="en-US" sz="2000" dirty="0">
                <a:latin typeface="Corbel" panose="020B0503020204020204" pitchFamily="34" charset="0"/>
              </a:rPr>
              <a:t> embeddings of words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It’s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very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useful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pre-train</a:t>
            </a:r>
            <a:r>
              <a:rPr lang="en-US" sz="2000" spc="35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9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large</a:t>
            </a:r>
            <a:r>
              <a:rPr lang="en-US" sz="2000" spc="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unsupervised/self-supervised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LM </a:t>
            </a:r>
            <a:r>
              <a:rPr lang="en-US" sz="2000" spc="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then </a:t>
            </a:r>
            <a:r>
              <a:rPr lang="en-US" sz="2000" spc="35" dirty="0">
                <a:solidFill>
                  <a:srgbClr val="7030A0"/>
                </a:solidFill>
                <a:latin typeface="Corbel" panose="020B0503020204020204" pitchFamily="34" charset="0"/>
                <a:cs typeface="Microsoft Sans Serif"/>
              </a:rPr>
              <a:t>fine-tune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on your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particular </a:t>
            </a:r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task </a:t>
            </a:r>
            <a:r>
              <a:rPr lang="en-US" sz="2000" spc="-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(replace </a:t>
            </a:r>
            <a:r>
              <a:rPr lang="en-US" sz="2000" spc="7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 </a:t>
            </a:r>
            <a:r>
              <a:rPr lang="en-US" sz="2000" spc="1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top </a:t>
            </a:r>
            <a:r>
              <a:rPr lang="en-US" sz="2000" spc="-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layer, </a:t>
            </a:r>
            <a:r>
              <a:rPr lang="en-US" sz="2000" spc="-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so </a:t>
            </a:r>
            <a:r>
              <a:rPr lang="en-US" sz="2000" spc="8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that </a:t>
            </a:r>
            <a:r>
              <a:rPr lang="en-US" sz="2000" spc="1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 </a:t>
            </a:r>
            <a:r>
              <a:rPr lang="en-US" sz="2000" spc="-6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can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work)</a:t>
            </a:r>
            <a:endParaRPr lang="en-US" sz="2000" dirty="0">
              <a:latin typeface="Corbel" panose="020B0503020204020204" pitchFamily="34" charset="0"/>
              <a:cs typeface="Microsoft Sans Serif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However, they were not designed to generate text. </a:t>
            </a:r>
          </a:p>
        </p:txBody>
      </p:sp>
    </p:spTree>
    <p:extLst>
      <p:ext uri="{BB962C8B-B14F-4D97-AF65-F5344CB8AC3E}">
        <p14:creationId xmlns:p14="http://schemas.microsoft.com/office/powerpoint/2010/main" val="424858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522AD-262C-3664-4204-57E17A730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Decoder-only Family of Transformers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DC5B5-E720-5BFA-D021-97E430AE7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2F95245D-B5C5-64B2-E3C0-020B5FC86C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6131" y="242889"/>
            <a:ext cx="1164467" cy="778667"/>
          </a:xfrm>
          <a:prstGeom prst="rect">
            <a:avLst/>
          </a:prstGeom>
        </p:spPr>
      </p:pic>
      <p:sp>
        <p:nvSpPr>
          <p:cNvPr id="16" name="object 16">
            <a:extLst>
              <a:ext uri="{FF2B5EF4-FFF2-40B4-BE49-F238E27FC236}">
                <a16:creationId xmlns:a16="http://schemas.microsoft.com/office/drawing/2014/main" id="{A8371542-4026-5CA1-2376-0D40E5B232F7}"/>
              </a:ext>
            </a:extLst>
          </p:cNvPr>
          <p:cNvSpPr txBox="1"/>
          <p:nvPr/>
        </p:nvSpPr>
        <p:spPr>
          <a:xfrm>
            <a:off x="4962071" y="496076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67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Terminology: </a:t>
            </a:r>
            <a:r>
              <a:rPr lang="en-US" dirty="0">
                <a:solidFill>
                  <a:srgbClr val="C00000"/>
                </a:solidFill>
              </a:rPr>
              <a:t>Causal</a:t>
            </a:r>
            <a:r>
              <a:rPr lang="en-US" dirty="0"/>
              <a:t> or </a:t>
            </a:r>
            <a:r>
              <a:rPr lang="en-US" dirty="0">
                <a:solidFill>
                  <a:srgbClr val="C00000"/>
                </a:solidFill>
              </a:rPr>
              <a:t>Auto-regressive</a:t>
            </a:r>
            <a:r>
              <a:rPr lang="en-US" dirty="0"/>
              <a:t> Model </a:t>
            </a:r>
          </a:p>
        </p:txBody>
      </p:sp>
      <p:sp>
        <p:nvSpPr>
          <p:cNvPr id="200" name="Slide Number Placeholder 9">
            <a:extLst>
              <a:ext uri="{FF2B5EF4-FFF2-40B4-BE49-F238E27FC236}">
                <a16:creationId xmlns:a16="http://schemas.microsoft.com/office/drawing/2014/main" id="{78ECC67F-DF9F-A042-975B-CEEF061F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68580" tIns="34290" rIns="68580" bIns="34290" rtlCol="0" anchor="ctr" anchorCtr="0">
            <a:norm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>
                <a:latin typeface="Corbel" panose="020B0503020204020204" pitchFamily="34" charset="0"/>
              </a:rPr>
              <a:pPr/>
              <a:t>114</a:t>
            </a:fld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07133" y="3304362"/>
            <a:ext cx="625721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159384" y="2742770"/>
            <a:ext cx="710389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197992" y="2193658"/>
            <a:ext cx="703615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1C452-7CAC-2945-8C81-27748640CC31}"/>
              </a:ext>
            </a:extLst>
          </p:cNvPr>
          <p:cNvSpPr/>
          <p:nvPr/>
        </p:nvSpPr>
        <p:spPr>
          <a:xfrm>
            <a:off x="1146027" y="3321968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09894-3591-7748-BBB4-C36B5CE37692}"/>
              </a:ext>
            </a:extLst>
          </p:cNvPr>
          <p:cNvSpPr/>
          <p:nvPr/>
        </p:nvSpPr>
        <p:spPr>
          <a:xfrm>
            <a:off x="1188857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5A6FB5-B6FE-4544-8D36-B29CFEB5019B}"/>
              </a:ext>
            </a:extLst>
          </p:cNvPr>
          <p:cNvSpPr/>
          <p:nvPr/>
        </p:nvSpPr>
        <p:spPr>
          <a:xfrm>
            <a:off x="1289515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B5986-E143-DA47-8BEE-CE400F5A4192}"/>
              </a:ext>
            </a:extLst>
          </p:cNvPr>
          <p:cNvSpPr/>
          <p:nvPr/>
        </p:nvSpPr>
        <p:spPr>
          <a:xfrm>
            <a:off x="1390172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69A13F-09D5-514E-BD52-058034768760}"/>
              </a:ext>
            </a:extLst>
          </p:cNvPr>
          <p:cNvSpPr/>
          <p:nvPr/>
        </p:nvSpPr>
        <p:spPr>
          <a:xfrm>
            <a:off x="1493123" y="334871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E381E5-AA7B-574F-AD9A-01903FAB0A27}"/>
              </a:ext>
            </a:extLst>
          </p:cNvPr>
          <p:cNvSpPr/>
          <p:nvPr/>
        </p:nvSpPr>
        <p:spPr>
          <a:xfrm>
            <a:off x="1188857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43A34F-0055-C84D-9E4A-3E10C11B707D}"/>
              </a:ext>
            </a:extLst>
          </p:cNvPr>
          <p:cNvSpPr/>
          <p:nvPr/>
        </p:nvSpPr>
        <p:spPr>
          <a:xfrm>
            <a:off x="1289515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5EDFC2-A401-DA48-84B8-ADA67CBA3D16}"/>
              </a:ext>
            </a:extLst>
          </p:cNvPr>
          <p:cNvSpPr/>
          <p:nvPr/>
        </p:nvSpPr>
        <p:spPr>
          <a:xfrm>
            <a:off x="1390172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FE9048-48CA-C246-AD8D-B4F3FBE2476E}"/>
              </a:ext>
            </a:extLst>
          </p:cNvPr>
          <p:cNvSpPr/>
          <p:nvPr/>
        </p:nvSpPr>
        <p:spPr>
          <a:xfrm>
            <a:off x="1493123" y="2233977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9D4F0C-DC82-4A4C-B396-2535342D1034}"/>
              </a:ext>
            </a:extLst>
          </p:cNvPr>
          <p:cNvSpPr/>
          <p:nvPr/>
        </p:nvSpPr>
        <p:spPr>
          <a:xfrm>
            <a:off x="1098550" y="2761937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7FE34-2D8F-0C4F-AC36-42A70DA99528}"/>
              </a:ext>
            </a:extLst>
          </p:cNvPr>
          <p:cNvSpPr/>
          <p:nvPr/>
        </p:nvSpPr>
        <p:spPr>
          <a:xfrm>
            <a:off x="1133109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0C5CEF-654D-F346-8CDE-EF19FA68480F}"/>
              </a:ext>
            </a:extLst>
          </p:cNvPr>
          <p:cNvSpPr/>
          <p:nvPr/>
        </p:nvSpPr>
        <p:spPr>
          <a:xfrm>
            <a:off x="1233768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2C10C3-6045-E645-B4BB-E51857EA741C}"/>
              </a:ext>
            </a:extLst>
          </p:cNvPr>
          <p:cNvSpPr/>
          <p:nvPr/>
        </p:nvSpPr>
        <p:spPr>
          <a:xfrm>
            <a:off x="1334426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F01CF8-06CF-C84F-8AEB-BC82DB9F4FDF}"/>
              </a:ext>
            </a:extLst>
          </p:cNvPr>
          <p:cNvSpPr/>
          <p:nvPr/>
        </p:nvSpPr>
        <p:spPr>
          <a:xfrm>
            <a:off x="1437377" y="278767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82E95E-0B4A-6447-9B38-BB79C9EABCA1}"/>
              </a:ext>
            </a:extLst>
          </p:cNvPr>
          <p:cNvSpPr/>
          <p:nvPr/>
        </p:nvSpPr>
        <p:spPr>
          <a:xfrm>
            <a:off x="1542833" y="2788781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E2899D3-BDC8-954D-B688-0B63DB7A1AA8}"/>
              </a:ext>
            </a:extLst>
          </p:cNvPr>
          <p:cNvSpPr/>
          <p:nvPr/>
        </p:nvSpPr>
        <p:spPr>
          <a:xfrm>
            <a:off x="1153830" y="2211253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398E4C-8917-9B4F-8BAB-BFD5F13FA095}"/>
              </a:ext>
            </a:extLst>
          </p:cNvPr>
          <p:cNvSpPr/>
          <p:nvPr/>
        </p:nvSpPr>
        <p:spPr>
          <a:xfrm rot="16200000">
            <a:off x="1257619" y="2473558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F6418C8-FBA6-FA44-9E31-51039C3FA527}"/>
              </a:ext>
            </a:extLst>
          </p:cNvPr>
          <p:cNvSpPr/>
          <p:nvPr/>
        </p:nvSpPr>
        <p:spPr>
          <a:xfrm rot="16200000">
            <a:off x="1266432" y="303853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0848" y="3005686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48" y="3005686"/>
                <a:ext cx="286667" cy="243353"/>
              </a:xfrm>
              <a:prstGeom prst="rect">
                <a:avLst/>
              </a:prstGeom>
              <a:blipFill>
                <a:blip r:embed="rId2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3836" y="2435979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36" y="2435979"/>
                <a:ext cx="286667" cy="243353"/>
              </a:xfrm>
              <a:prstGeom prst="rect">
                <a:avLst/>
              </a:prstGeom>
              <a:blipFill>
                <a:blip r:embed="rId3"/>
                <a:stretch>
                  <a:fillRect l="-4167" r="-41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F15D6E-FE45-CE4A-AE3C-D077D9AC0AE8}"/>
              </a:ext>
            </a:extLst>
          </p:cNvPr>
          <p:cNvSpPr/>
          <p:nvPr/>
        </p:nvSpPr>
        <p:spPr>
          <a:xfrm>
            <a:off x="2038292" y="3335121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0C8968-4425-3E43-A9B9-FCF146954C8D}"/>
              </a:ext>
            </a:extLst>
          </p:cNvPr>
          <p:cNvSpPr/>
          <p:nvPr/>
        </p:nvSpPr>
        <p:spPr>
          <a:xfrm>
            <a:off x="2081121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A07F49-40C8-994C-AD50-7BE9A3B6349F}"/>
              </a:ext>
            </a:extLst>
          </p:cNvPr>
          <p:cNvSpPr/>
          <p:nvPr/>
        </p:nvSpPr>
        <p:spPr>
          <a:xfrm>
            <a:off x="2181779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CFBD62-EB23-9F44-89EF-A92BF5F5A676}"/>
              </a:ext>
            </a:extLst>
          </p:cNvPr>
          <p:cNvSpPr/>
          <p:nvPr/>
        </p:nvSpPr>
        <p:spPr>
          <a:xfrm>
            <a:off x="2282438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CD03C1-4DFE-C54A-84A1-00F892FC776C}"/>
              </a:ext>
            </a:extLst>
          </p:cNvPr>
          <p:cNvSpPr/>
          <p:nvPr/>
        </p:nvSpPr>
        <p:spPr>
          <a:xfrm>
            <a:off x="2385389" y="3361869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FF4787-ED53-7C4B-A7B8-69B0DB4F7E95}"/>
              </a:ext>
            </a:extLst>
          </p:cNvPr>
          <p:cNvSpPr/>
          <p:nvPr/>
        </p:nvSpPr>
        <p:spPr>
          <a:xfrm>
            <a:off x="2081121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4E0A54-7595-794A-BFF0-6B17738CCD96}"/>
              </a:ext>
            </a:extLst>
          </p:cNvPr>
          <p:cNvSpPr/>
          <p:nvPr/>
        </p:nvSpPr>
        <p:spPr>
          <a:xfrm>
            <a:off x="2181779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6754B4-8B3F-6D40-ABE5-F92AA3E851B7}"/>
              </a:ext>
            </a:extLst>
          </p:cNvPr>
          <p:cNvSpPr/>
          <p:nvPr/>
        </p:nvSpPr>
        <p:spPr>
          <a:xfrm>
            <a:off x="2282438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4BEF3D-FBA5-A94C-AAAF-F5B6D7F5DF5E}"/>
              </a:ext>
            </a:extLst>
          </p:cNvPr>
          <p:cNvSpPr/>
          <p:nvPr/>
        </p:nvSpPr>
        <p:spPr>
          <a:xfrm>
            <a:off x="2385389" y="2247129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8527743-F6CB-584E-B54D-E57E1451532A}"/>
              </a:ext>
            </a:extLst>
          </p:cNvPr>
          <p:cNvSpPr/>
          <p:nvPr/>
        </p:nvSpPr>
        <p:spPr>
          <a:xfrm>
            <a:off x="1990814" y="2775089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E037E5-E7E5-5F4C-9EFE-C0B2924E8F01}"/>
              </a:ext>
            </a:extLst>
          </p:cNvPr>
          <p:cNvSpPr/>
          <p:nvPr/>
        </p:nvSpPr>
        <p:spPr>
          <a:xfrm>
            <a:off x="2025374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B13A9D-2DD3-5446-8ABE-737CF2E9E7E8}"/>
              </a:ext>
            </a:extLst>
          </p:cNvPr>
          <p:cNvSpPr/>
          <p:nvPr/>
        </p:nvSpPr>
        <p:spPr>
          <a:xfrm>
            <a:off x="2126033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8642E2-A313-9C40-BBCC-A608E7C90333}"/>
              </a:ext>
            </a:extLst>
          </p:cNvPr>
          <p:cNvSpPr/>
          <p:nvPr/>
        </p:nvSpPr>
        <p:spPr>
          <a:xfrm>
            <a:off x="2226690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F40732-CABE-4941-AB1D-916D94198115}"/>
              </a:ext>
            </a:extLst>
          </p:cNvPr>
          <p:cNvSpPr/>
          <p:nvPr/>
        </p:nvSpPr>
        <p:spPr>
          <a:xfrm>
            <a:off x="2329641" y="2800830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8E5C91-FCFA-5349-8964-502534B2A8EE}"/>
              </a:ext>
            </a:extLst>
          </p:cNvPr>
          <p:cNvSpPr/>
          <p:nvPr/>
        </p:nvSpPr>
        <p:spPr>
          <a:xfrm>
            <a:off x="2435097" y="280193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984130-57E4-3343-B229-51E29692D2E7}"/>
              </a:ext>
            </a:extLst>
          </p:cNvPr>
          <p:cNvSpPr/>
          <p:nvPr/>
        </p:nvSpPr>
        <p:spPr>
          <a:xfrm>
            <a:off x="2046095" y="2224406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7F91457-F527-3B4C-BD72-B54451118276}"/>
              </a:ext>
            </a:extLst>
          </p:cNvPr>
          <p:cNvSpPr/>
          <p:nvPr/>
        </p:nvSpPr>
        <p:spPr>
          <a:xfrm rot="16200000">
            <a:off x="2149884" y="2486711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083D56D-B942-D848-B599-80A23A73CB1D}"/>
              </a:ext>
            </a:extLst>
          </p:cNvPr>
          <p:cNvSpPr/>
          <p:nvPr/>
        </p:nvSpPr>
        <p:spPr>
          <a:xfrm rot="16200000">
            <a:off x="2158696" y="3051688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3112" y="3018839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12" y="3018839"/>
                <a:ext cx="286667" cy="243353"/>
              </a:xfrm>
              <a:prstGeom prst="rect">
                <a:avLst/>
              </a:prstGeom>
              <a:blipFill>
                <a:blip r:embed="rId4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6100" y="2449132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00" y="2449132"/>
                <a:ext cx="286667" cy="243353"/>
              </a:xfrm>
              <a:prstGeom prst="rect">
                <a:avLst/>
              </a:prstGeom>
              <a:blipFill>
                <a:blip r:embed="rId5"/>
                <a:stretch>
                  <a:fillRect l="-4348" r="-8696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4F9F231-242A-E545-B3C9-4609E974202F}"/>
              </a:ext>
            </a:extLst>
          </p:cNvPr>
          <p:cNvSpPr/>
          <p:nvPr/>
        </p:nvSpPr>
        <p:spPr>
          <a:xfrm>
            <a:off x="2968427" y="3343055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F4EA88-91F3-8145-A599-A52310219E18}"/>
              </a:ext>
            </a:extLst>
          </p:cNvPr>
          <p:cNvSpPr/>
          <p:nvPr/>
        </p:nvSpPr>
        <p:spPr>
          <a:xfrm>
            <a:off x="3011256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C1E7BB-3532-8342-8AF9-55A00F00CDD5}"/>
              </a:ext>
            </a:extLst>
          </p:cNvPr>
          <p:cNvSpPr/>
          <p:nvPr/>
        </p:nvSpPr>
        <p:spPr>
          <a:xfrm>
            <a:off x="3111914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0B168-13F5-FC4A-B0BE-120971F640D7}"/>
              </a:ext>
            </a:extLst>
          </p:cNvPr>
          <p:cNvSpPr/>
          <p:nvPr/>
        </p:nvSpPr>
        <p:spPr>
          <a:xfrm>
            <a:off x="3212572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838EB5-EDAB-B148-BF8D-8FA749733D12}"/>
              </a:ext>
            </a:extLst>
          </p:cNvPr>
          <p:cNvSpPr/>
          <p:nvPr/>
        </p:nvSpPr>
        <p:spPr>
          <a:xfrm>
            <a:off x="3315523" y="3369803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58B2FC7-F32C-3449-8A55-1DCBC784627E}"/>
              </a:ext>
            </a:extLst>
          </p:cNvPr>
          <p:cNvSpPr/>
          <p:nvPr/>
        </p:nvSpPr>
        <p:spPr>
          <a:xfrm>
            <a:off x="3011256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538B3D5-DC4D-D541-995A-08DEBEA3704A}"/>
              </a:ext>
            </a:extLst>
          </p:cNvPr>
          <p:cNvSpPr/>
          <p:nvPr/>
        </p:nvSpPr>
        <p:spPr>
          <a:xfrm>
            <a:off x="3111914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9C6774-8518-A84D-B792-5578C71BA1E9}"/>
              </a:ext>
            </a:extLst>
          </p:cNvPr>
          <p:cNvSpPr/>
          <p:nvPr/>
        </p:nvSpPr>
        <p:spPr>
          <a:xfrm>
            <a:off x="3212572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F8B0-E994-454A-BBED-83717BEFF461}"/>
              </a:ext>
            </a:extLst>
          </p:cNvPr>
          <p:cNvSpPr/>
          <p:nvPr/>
        </p:nvSpPr>
        <p:spPr>
          <a:xfrm>
            <a:off x="3315523" y="225506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08EB21B-F7A0-E149-8E79-2FFA2EED3EB6}"/>
              </a:ext>
            </a:extLst>
          </p:cNvPr>
          <p:cNvSpPr/>
          <p:nvPr/>
        </p:nvSpPr>
        <p:spPr>
          <a:xfrm>
            <a:off x="2920949" y="2783024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6CCF9E-6CF6-F74C-9B64-0ED27E6222A7}"/>
              </a:ext>
            </a:extLst>
          </p:cNvPr>
          <p:cNvSpPr/>
          <p:nvPr/>
        </p:nvSpPr>
        <p:spPr>
          <a:xfrm>
            <a:off x="2955509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FE0CC8-52F5-A548-A862-1A91A06B507F}"/>
              </a:ext>
            </a:extLst>
          </p:cNvPr>
          <p:cNvSpPr/>
          <p:nvPr/>
        </p:nvSpPr>
        <p:spPr>
          <a:xfrm>
            <a:off x="3056166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0DA437-07CC-E540-90A0-59A9A94F94CA}"/>
              </a:ext>
            </a:extLst>
          </p:cNvPr>
          <p:cNvSpPr/>
          <p:nvPr/>
        </p:nvSpPr>
        <p:spPr>
          <a:xfrm>
            <a:off x="3156824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29042-B5E4-1E4C-8C06-2D056BD165AD}"/>
              </a:ext>
            </a:extLst>
          </p:cNvPr>
          <p:cNvSpPr/>
          <p:nvPr/>
        </p:nvSpPr>
        <p:spPr>
          <a:xfrm>
            <a:off x="3259775" y="280876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3DBF3CD-9ADE-7F4B-BB53-710C8D020838}"/>
              </a:ext>
            </a:extLst>
          </p:cNvPr>
          <p:cNvSpPr/>
          <p:nvPr/>
        </p:nvSpPr>
        <p:spPr>
          <a:xfrm>
            <a:off x="3365231" y="2809867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5822FC4-23F0-EB4F-9788-23F80972AD54}"/>
              </a:ext>
            </a:extLst>
          </p:cNvPr>
          <p:cNvSpPr/>
          <p:nvPr/>
        </p:nvSpPr>
        <p:spPr>
          <a:xfrm>
            <a:off x="2976229" y="2232339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F6D5EC1-D074-A147-9E80-2F24DD71D60F}"/>
              </a:ext>
            </a:extLst>
          </p:cNvPr>
          <p:cNvSpPr/>
          <p:nvPr/>
        </p:nvSpPr>
        <p:spPr>
          <a:xfrm rot="16200000">
            <a:off x="3080019" y="249464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00EC864-2019-7F4B-9A60-C4FB1CEEB044}"/>
              </a:ext>
            </a:extLst>
          </p:cNvPr>
          <p:cNvSpPr/>
          <p:nvPr/>
        </p:nvSpPr>
        <p:spPr>
          <a:xfrm rot="16200000">
            <a:off x="3088830" y="3059621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3247" y="302677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47" y="3026773"/>
                <a:ext cx="286667" cy="243353"/>
              </a:xfrm>
              <a:prstGeom prst="rect">
                <a:avLst/>
              </a:prstGeom>
              <a:blipFill>
                <a:blip r:embed="rId6"/>
                <a:stretch>
                  <a:fillRect l="-4348" r="-2608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6234" y="2457065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234" y="2457065"/>
                <a:ext cx="286667" cy="243353"/>
              </a:xfrm>
              <a:prstGeom prst="rect">
                <a:avLst/>
              </a:prstGeom>
              <a:blipFill>
                <a:blip r:embed="rId7"/>
                <a:stretch>
                  <a:fillRect l="-4348" r="-8696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B43D8F3-5CD1-034E-91EA-293D8B40F01F}"/>
              </a:ext>
            </a:extLst>
          </p:cNvPr>
          <p:cNvSpPr/>
          <p:nvPr/>
        </p:nvSpPr>
        <p:spPr>
          <a:xfrm>
            <a:off x="3908960" y="3347395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0E6C38-50A2-044B-957B-2B6941E7F7BE}"/>
              </a:ext>
            </a:extLst>
          </p:cNvPr>
          <p:cNvSpPr/>
          <p:nvPr/>
        </p:nvSpPr>
        <p:spPr>
          <a:xfrm>
            <a:off x="3951789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AA6504-6356-634E-A706-37A7A802924D}"/>
              </a:ext>
            </a:extLst>
          </p:cNvPr>
          <p:cNvSpPr/>
          <p:nvPr/>
        </p:nvSpPr>
        <p:spPr>
          <a:xfrm>
            <a:off x="4052447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ABA7B7F-E4AB-1045-8118-282BDE0C6838}"/>
              </a:ext>
            </a:extLst>
          </p:cNvPr>
          <p:cNvSpPr/>
          <p:nvPr/>
        </p:nvSpPr>
        <p:spPr>
          <a:xfrm>
            <a:off x="4153105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1C8FD2F-EC99-354C-8D6F-9ECF72FD1798}"/>
              </a:ext>
            </a:extLst>
          </p:cNvPr>
          <p:cNvSpPr/>
          <p:nvPr/>
        </p:nvSpPr>
        <p:spPr>
          <a:xfrm>
            <a:off x="4256056" y="337414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6873600-980B-2647-AFA1-1CBD771F0CA8}"/>
              </a:ext>
            </a:extLst>
          </p:cNvPr>
          <p:cNvSpPr/>
          <p:nvPr/>
        </p:nvSpPr>
        <p:spPr>
          <a:xfrm>
            <a:off x="3951789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D7EA90D-C1B6-2D41-AE75-96E08324AA98}"/>
              </a:ext>
            </a:extLst>
          </p:cNvPr>
          <p:cNvSpPr/>
          <p:nvPr/>
        </p:nvSpPr>
        <p:spPr>
          <a:xfrm>
            <a:off x="4052447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AA94E7-8BE9-0C46-B9B6-93B50F770510}"/>
              </a:ext>
            </a:extLst>
          </p:cNvPr>
          <p:cNvSpPr/>
          <p:nvPr/>
        </p:nvSpPr>
        <p:spPr>
          <a:xfrm>
            <a:off x="4153105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892805-552C-DC40-B789-E7FCFB22BC77}"/>
              </a:ext>
            </a:extLst>
          </p:cNvPr>
          <p:cNvSpPr/>
          <p:nvPr/>
        </p:nvSpPr>
        <p:spPr>
          <a:xfrm>
            <a:off x="4256056" y="225940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E4B9346-907D-E248-A85C-AFADBC9D61CF}"/>
              </a:ext>
            </a:extLst>
          </p:cNvPr>
          <p:cNvSpPr/>
          <p:nvPr/>
        </p:nvSpPr>
        <p:spPr>
          <a:xfrm>
            <a:off x="3861482" y="2787363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D73C5-1164-9F4D-9BD6-71D56D831DC2}"/>
              </a:ext>
            </a:extLst>
          </p:cNvPr>
          <p:cNvSpPr/>
          <p:nvPr/>
        </p:nvSpPr>
        <p:spPr>
          <a:xfrm>
            <a:off x="3896042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10C8C76-9256-7A44-A92D-BDD7BB9DD57A}"/>
              </a:ext>
            </a:extLst>
          </p:cNvPr>
          <p:cNvSpPr/>
          <p:nvPr/>
        </p:nvSpPr>
        <p:spPr>
          <a:xfrm>
            <a:off x="3996700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9C91BF-978A-2040-B9C1-0111BFC1B6B6}"/>
              </a:ext>
            </a:extLst>
          </p:cNvPr>
          <p:cNvSpPr/>
          <p:nvPr/>
        </p:nvSpPr>
        <p:spPr>
          <a:xfrm>
            <a:off x="4097358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580A60-6CEC-FA46-AB21-568713DBBB93}"/>
              </a:ext>
            </a:extLst>
          </p:cNvPr>
          <p:cNvSpPr/>
          <p:nvPr/>
        </p:nvSpPr>
        <p:spPr>
          <a:xfrm>
            <a:off x="4200309" y="2813104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FEC372-04E6-1043-9835-364E789BBF4A}"/>
              </a:ext>
            </a:extLst>
          </p:cNvPr>
          <p:cNvSpPr/>
          <p:nvPr/>
        </p:nvSpPr>
        <p:spPr>
          <a:xfrm>
            <a:off x="4305765" y="281420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7A35D91-429C-4247-A0D3-F39CB5134C6F}"/>
              </a:ext>
            </a:extLst>
          </p:cNvPr>
          <p:cNvSpPr/>
          <p:nvPr/>
        </p:nvSpPr>
        <p:spPr>
          <a:xfrm>
            <a:off x="3916763" y="2236680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DF27EB03-BD96-8C43-A5AB-066A34538984}"/>
              </a:ext>
            </a:extLst>
          </p:cNvPr>
          <p:cNvSpPr/>
          <p:nvPr/>
        </p:nvSpPr>
        <p:spPr>
          <a:xfrm rot="16200000">
            <a:off x="4020551" y="2498986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D49D5587-E807-7342-A240-417B38DB42EE}"/>
              </a:ext>
            </a:extLst>
          </p:cNvPr>
          <p:cNvSpPr/>
          <p:nvPr/>
        </p:nvSpPr>
        <p:spPr>
          <a:xfrm rot="16200000">
            <a:off x="4029364" y="3063961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3780" y="3031114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80" y="3031114"/>
                <a:ext cx="286667" cy="243353"/>
              </a:xfrm>
              <a:prstGeom prst="rect">
                <a:avLst/>
              </a:prstGeom>
              <a:blipFill>
                <a:blip r:embed="rId8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6768" y="2461406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768" y="2461406"/>
                <a:ext cx="286667" cy="243353"/>
              </a:xfrm>
              <a:prstGeom prst="rect">
                <a:avLst/>
              </a:prstGeom>
              <a:blipFill>
                <a:blip r:embed="rId9"/>
                <a:stretch>
                  <a:fillRect r="-4167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9408" y="353693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408" y="3536930"/>
                <a:ext cx="190627" cy="243353"/>
              </a:xfrm>
              <a:prstGeom prst="rect">
                <a:avLst/>
              </a:prstGeom>
              <a:blipFill>
                <a:blip r:embed="rId10"/>
                <a:stretch>
                  <a:fillRect l="-50000" r="-1250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34328" y="353219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28" y="3532190"/>
                <a:ext cx="190627" cy="243353"/>
              </a:xfrm>
              <a:prstGeom prst="rect">
                <a:avLst/>
              </a:prstGeom>
              <a:blipFill>
                <a:blip r:embed="rId11"/>
                <a:stretch>
                  <a:fillRect l="-56250" r="-12500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6961" y="3526255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961" y="3526255"/>
                <a:ext cx="190627" cy="243353"/>
              </a:xfrm>
              <a:prstGeom prst="rect">
                <a:avLst/>
              </a:prstGeom>
              <a:blipFill>
                <a:blip r:embed="rId12"/>
                <a:stretch>
                  <a:fillRect l="-56250" r="-1250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740" y="353693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740" y="3536930"/>
                <a:ext cx="190627" cy="243353"/>
              </a:xfrm>
              <a:prstGeom prst="rect">
                <a:avLst/>
              </a:prstGeom>
              <a:blipFill>
                <a:blip r:embed="rId13"/>
                <a:stretch>
                  <a:fillRect l="-56250" r="-1250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id="{1836D3A8-4DA8-D24C-A7D8-0042559645C4}"/>
              </a:ext>
            </a:extLst>
          </p:cNvPr>
          <p:cNvSpPr/>
          <p:nvPr/>
        </p:nvSpPr>
        <p:spPr>
          <a:xfrm>
            <a:off x="1714487" y="2757166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9758" y="2534590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758" y="2534590"/>
                <a:ext cx="286667" cy="243353"/>
              </a:xfrm>
              <a:prstGeom prst="rect">
                <a:avLst/>
              </a:prstGeom>
              <a:blipFill>
                <a:blip r:embed="rId14"/>
                <a:stretch>
                  <a:fillRect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5EA830FD-87BA-FD4E-BC46-F87E0B6B0A53}"/>
              </a:ext>
            </a:extLst>
          </p:cNvPr>
          <p:cNvSpPr/>
          <p:nvPr/>
        </p:nvSpPr>
        <p:spPr>
          <a:xfrm>
            <a:off x="2613149" y="2777075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8421" y="2554500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21" y="2554500"/>
                <a:ext cx="286667" cy="243353"/>
              </a:xfrm>
              <a:prstGeom prst="rect">
                <a:avLst/>
              </a:prstGeom>
              <a:blipFill>
                <a:blip r:embed="rId15"/>
                <a:stretch>
                  <a:fillRect l="-41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CDD8309-7A74-BA42-9CB9-1ACC922D27D3}"/>
              </a:ext>
            </a:extLst>
          </p:cNvPr>
          <p:cNvSpPr/>
          <p:nvPr/>
        </p:nvSpPr>
        <p:spPr>
          <a:xfrm>
            <a:off x="3548189" y="2787364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3460" y="2564788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60" y="2564788"/>
                <a:ext cx="286667" cy="243353"/>
              </a:xfrm>
              <a:prstGeom prst="rect">
                <a:avLst/>
              </a:prstGeom>
              <a:blipFill>
                <a:blip r:embed="rId16"/>
                <a:stretch>
                  <a:fillRect l="-4348" r="-434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16902" y="1357927"/>
            <a:ext cx="3811521" cy="4301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rgbClr val="C00000"/>
                </a:solidFill>
              </a:rPr>
              <a:t>Language Modelling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5473773" y="1385271"/>
            <a:ext cx="3634592" cy="822301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rgbClr val="C00000"/>
                </a:solidFill>
              </a:rPr>
              <a:t>1-to-1 tagging/classification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E9E0EE67-07EE-024D-A142-714D99F1AD7C}"/>
              </a:ext>
            </a:extLst>
          </p:cNvPr>
          <p:cNvSpPr txBox="1">
            <a:spLocks/>
          </p:cNvSpPr>
          <p:nvPr/>
        </p:nvSpPr>
        <p:spPr>
          <a:xfrm>
            <a:off x="4708453" y="3301856"/>
            <a:ext cx="625721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84BEA51C-2637-1F4B-BAAC-C96FDBD8DBDA}"/>
              </a:ext>
            </a:extLst>
          </p:cNvPr>
          <p:cNvSpPr txBox="1">
            <a:spLocks/>
          </p:cNvSpPr>
          <p:nvPr/>
        </p:nvSpPr>
        <p:spPr>
          <a:xfrm>
            <a:off x="4660704" y="2740264"/>
            <a:ext cx="710389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C38F36B5-FD54-1C46-B24A-AE23A77D1553}"/>
              </a:ext>
            </a:extLst>
          </p:cNvPr>
          <p:cNvSpPr txBox="1">
            <a:spLocks/>
          </p:cNvSpPr>
          <p:nvPr/>
        </p:nvSpPr>
        <p:spPr>
          <a:xfrm>
            <a:off x="4699312" y="2191152"/>
            <a:ext cx="703615" cy="22782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2925993F-BAB3-B34B-A567-D2B9157DA86C}"/>
              </a:ext>
            </a:extLst>
          </p:cNvPr>
          <p:cNvSpPr/>
          <p:nvPr/>
        </p:nvSpPr>
        <p:spPr>
          <a:xfrm>
            <a:off x="5647347" y="3319462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DA4EB2F-25AB-5945-AB28-8F9A2B210877}"/>
              </a:ext>
            </a:extLst>
          </p:cNvPr>
          <p:cNvSpPr/>
          <p:nvPr/>
        </p:nvSpPr>
        <p:spPr>
          <a:xfrm>
            <a:off x="5690177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4FF56C0-4465-B642-A77C-AE75D1A544FC}"/>
              </a:ext>
            </a:extLst>
          </p:cNvPr>
          <p:cNvSpPr/>
          <p:nvPr/>
        </p:nvSpPr>
        <p:spPr>
          <a:xfrm>
            <a:off x="5790835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3A0A6B9-FE24-CD44-9D8E-AD86CACFFA5F}"/>
              </a:ext>
            </a:extLst>
          </p:cNvPr>
          <p:cNvSpPr/>
          <p:nvPr/>
        </p:nvSpPr>
        <p:spPr>
          <a:xfrm>
            <a:off x="5891492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81A681F-CE54-F74F-AF46-8ACA92F5F039}"/>
              </a:ext>
            </a:extLst>
          </p:cNvPr>
          <p:cNvSpPr/>
          <p:nvPr/>
        </p:nvSpPr>
        <p:spPr>
          <a:xfrm>
            <a:off x="5994443" y="3346211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7C019AC-936B-414A-A2C9-14434816ECFE}"/>
              </a:ext>
            </a:extLst>
          </p:cNvPr>
          <p:cNvSpPr/>
          <p:nvPr/>
        </p:nvSpPr>
        <p:spPr>
          <a:xfrm>
            <a:off x="5690177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F030A7E-921C-9349-95E4-0E6B42EDA52C}"/>
              </a:ext>
            </a:extLst>
          </p:cNvPr>
          <p:cNvSpPr/>
          <p:nvPr/>
        </p:nvSpPr>
        <p:spPr>
          <a:xfrm>
            <a:off x="5790835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2748609-3B94-C440-A0FE-0868547BFF0A}"/>
              </a:ext>
            </a:extLst>
          </p:cNvPr>
          <p:cNvSpPr/>
          <p:nvPr/>
        </p:nvSpPr>
        <p:spPr>
          <a:xfrm>
            <a:off x="5891492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8A786DC-D10B-5640-8F6B-B9F5D5AA7B43}"/>
              </a:ext>
            </a:extLst>
          </p:cNvPr>
          <p:cNvSpPr/>
          <p:nvPr/>
        </p:nvSpPr>
        <p:spPr>
          <a:xfrm>
            <a:off x="5994443" y="2231471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28EBF5E0-DCEE-5E4C-AFA3-91A04FE4ED9D}"/>
              </a:ext>
            </a:extLst>
          </p:cNvPr>
          <p:cNvSpPr/>
          <p:nvPr/>
        </p:nvSpPr>
        <p:spPr>
          <a:xfrm>
            <a:off x="5599870" y="2759431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36DC672-0FAA-A541-A3D1-BF1CDD1C9730}"/>
              </a:ext>
            </a:extLst>
          </p:cNvPr>
          <p:cNvSpPr/>
          <p:nvPr/>
        </p:nvSpPr>
        <p:spPr>
          <a:xfrm>
            <a:off x="5634429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DC952C03-71DB-1D43-8290-CC39F19F8123}"/>
              </a:ext>
            </a:extLst>
          </p:cNvPr>
          <p:cNvSpPr/>
          <p:nvPr/>
        </p:nvSpPr>
        <p:spPr>
          <a:xfrm>
            <a:off x="5735088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ABAB451-804E-A542-BF86-73684F77A895}"/>
              </a:ext>
            </a:extLst>
          </p:cNvPr>
          <p:cNvSpPr/>
          <p:nvPr/>
        </p:nvSpPr>
        <p:spPr>
          <a:xfrm>
            <a:off x="5835746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FCF2B34-3829-D24E-BEB8-E6AD972ADF7F}"/>
              </a:ext>
            </a:extLst>
          </p:cNvPr>
          <p:cNvSpPr/>
          <p:nvPr/>
        </p:nvSpPr>
        <p:spPr>
          <a:xfrm>
            <a:off x="5938697" y="278517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6FF1820-39A5-7740-93DC-1FAAEAF043EF}"/>
              </a:ext>
            </a:extLst>
          </p:cNvPr>
          <p:cNvSpPr/>
          <p:nvPr/>
        </p:nvSpPr>
        <p:spPr>
          <a:xfrm>
            <a:off x="6044153" y="278627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4FA20C1E-80DD-5849-A4F9-A7EA9773F130}"/>
              </a:ext>
            </a:extLst>
          </p:cNvPr>
          <p:cNvSpPr/>
          <p:nvPr/>
        </p:nvSpPr>
        <p:spPr>
          <a:xfrm>
            <a:off x="5655150" y="2208747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4" name="Right Arrow 213">
            <a:extLst>
              <a:ext uri="{FF2B5EF4-FFF2-40B4-BE49-F238E27FC236}">
                <a16:creationId xmlns:a16="http://schemas.microsoft.com/office/drawing/2014/main" id="{5225A9CF-3A63-9747-A38E-E5F9365849FA}"/>
              </a:ext>
            </a:extLst>
          </p:cNvPr>
          <p:cNvSpPr/>
          <p:nvPr/>
        </p:nvSpPr>
        <p:spPr>
          <a:xfrm rot="16200000">
            <a:off x="5758939" y="2471053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15" name="Right Arrow 214">
            <a:extLst>
              <a:ext uri="{FF2B5EF4-FFF2-40B4-BE49-F238E27FC236}">
                <a16:creationId xmlns:a16="http://schemas.microsoft.com/office/drawing/2014/main" id="{DD32E54E-A6B4-794D-A9CB-1393434CD866}"/>
              </a:ext>
            </a:extLst>
          </p:cNvPr>
          <p:cNvSpPr/>
          <p:nvPr/>
        </p:nvSpPr>
        <p:spPr>
          <a:xfrm rot="16200000">
            <a:off x="5767752" y="3036029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2168" y="3003181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6" name="Content Placeholder 2">
                <a:extLst>
                  <a:ext uri="{FF2B5EF4-FFF2-40B4-BE49-F238E27FC236}">
                    <a16:creationId xmlns:a16="http://schemas.microsoft.com/office/drawing/2014/main" id="{91A15F1C-8AC1-BD4C-94A0-4599D1638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68" y="3003181"/>
                <a:ext cx="286667" cy="243353"/>
              </a:xfrm>
              <a:prstGeom prst="rect">
                <a:avLst/>
              </a:prstGeom>
              <a:blipFill>
                <a:blip r:embed="rId17"/>
                <a:stretch>
                  <a:fillRect l="-4167"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5156" y="243347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7" name="Content Placeholder 2">
                <a:extLst>
                  <a:ext uri="{FF2B5EF4-FFF2-40B4-BE49-F238E27FC236}">
                    <a16:creationId xmlns:a16="http://schemas.microsoft.com/office/drawing/2014/main" id="{4AB92382-75DA-F24E-B370-8B0625590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156" y="2433473"/>
                <a:ext cx="286667" cy="243353"/>
              </a:xfrm>
              <a:prstGeom prst="rect">
                <a:avLst/>
              </a:prstGeom>
              <a:blipFill>
                <a:blip r:embed="rId7"/>
                <a:stretch>
                  <a:fillRect l="-4348" r="-8696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6557" y="1844004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8" name="Content Placeholder 2">
                <a:extLst>
                  <a:ext uri="{FF2B5EF4-FFF2-40B4-BE49-F238E27FC236}">
                    <a16:creationId xmlns:a16="http://schemas.microsoft.com/office/drawing/2014/main" id="{093126E7-64C5-424A-8264-F10050439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557" y="1844004"/>
                <a:ext cx="644494" cy="243353"/>
              </a:xfrm>
              <a:prstGeom prst="rect">
                <a:avLst/>
              </a:prstGeom>
              <a:blipFill>
                <a:blip r:embed="rId18"/>
                <a:stretch>
                  <a:fillRect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3BE455C8-0EDD-F140-B1A8-1351E3B7F5CA}"/>
              </a:ext>
            </a:extLst>
          </p:cNvPr>
          <p:cNvSpPr/>
          <p:nvPr/>
        </p:nvSpPr>
        <p:spPr>
          <a:xfrm>
            <a:off x="6539612" y="3332615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DEF2B7C8-186D-DC4D-999E-4A60E2A0F973}"/>
              </a:ext>
            </a:extLst>
          </p:cNvPr>
          <p:cNvSpPr/>
          <p:nvPr/>
        </p:nvSpPr>
        <p:spPr>
          <a:xfrm>
            <a:off x="6582441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F3B42A7D-782C-6849-BC0F-2E37A2D77E0A}"/>
              </a:ext>
            </a:extLst>
          </p:cNvPr>
          <p:cNvSpPr/>
          <p:nvPr/>
        </p:nvSpPr>
        <p:spPr>
          <a:xfrm>
            <a:off x="6683099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23944BF-EE22-264E-858C-09037246436C}"/>
              </a:ext>
            </a:extLst>
          </p:cNvPr>
          <p:cNvSpPr/>
          <p:nvPr/>
        </p:nvSpPr>
        <p:spPr>
          <a:xfrm>
            <a:off x="6783758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CF82E10-8C86-9340-9F5F-E56FBD68D27B}"/>
              </a:ext>
            </a:extLst>
          </p:cNvPr>
          <p:cNvSpPr/>
          <p:nvPr/>
        </p:nvSpPr>
        <p:spPr>
          <a:xfrm>
            <a:off x="6886709" y="3359364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7D6D784F-80FC-8646-A90D-02EE8B59254E}"/>
              </a:ext>
            </a:extLst>
          </p:cNvPr>
          <p:cNvSpPr/>
          <p:nvPr/>
        </p:nvSpPr>
        <p:spPr>
          <a:xfrm>
            <a:off x="6582441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A7AD322D-EF27-554A-A75A-EA5A8657F5BF}"/>
              </a:ext>
            </a:extLst>
          </p:cNvPr>
          <p:cNvSpPr/>
          <p:nvPr/>
        </p:nvSpPr>
        <p:spPr>
          <a:xfrm>
            <a:off x="6683099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1DF0D20-9562-7D44-A840-69DBF0255511}"/>
              </a:ext>
            </a:extLst>
          </p:cNvPr>
          <p:cNvSpPr/>
          <p:nvPr/>
        </p:nvSpPr>
        <p:spPr>
          <a:xfrm>
            <a:off x="6783758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94FE817-13FD-A049-85F9-EB50C1CA4C9C}"/>
              </a:ext>
            </a:extLst>
          </p:cNvPr>
          <p:cNvSpPr/>
          <p:nvPr/>
        </p:nvSpPr>
        <p:spPr>
          <a:xfrm>
            <a:off x="6886709" y="2244624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8B077499-9390-0945-950D-EE71D1E21DA5}"/>
              </a:ext>
            </a:extLst>
          </p:cNvPr>
          <p:cNvSpPr/>
          <p:nvPr/>
        </p:nvSpPr>
        <p:spPr>
          <a:xfrm>
            <a:off x="6492134" y="2772584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A1BA61B-9DD9-084D-A343-B574B9C98E4D}"/>
              </a:ext>
            </a:extLst>
          </p:cNvPr>
          <p:cNvSpPr/>
          <p:nvPr/>
        </p:nvSpPr>
        <p:spPr>
          <a:xfrm>
            <a:off x="6526694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F5B96F-42A1-A34F-A14A-B8B724C58510}"/>
              </a:ext>
            </a:extLst>
          </p:cNvPr>
          <p:cNvSpPr/>
          <p:nvPr/>
        </p:nvSpPr>
        <p:spPr>
          <a:xfrm>
            <a:off x="6627353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25F7523-04B6-E24D-8DE4-EF2F1A43C1B7}"/>
              </a:ext>
            </a:extLst>
          </p:cNvPr>
          <p:cNvSpPr/>
          <p:nvPr/>
        </p:nvSpPr>
        <p:spPr>
          <a:xfrm>
            <a:off x="6728010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6E7A6EE-130A-6A43-8DE0-8B4FBCBE48F5}"/>
              </a:ext>
            </a:extLst>
          </p:cNvPr>
          <p:cNvSpPr/>
          <p:nvPr/>
        </p:nvSpPr>
        <p:spPr>
          <a:xfrm>
            <a:off x="6830961" y="2798325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36915235-ADDC-9040-8A7C-A1F13DE5F47C}"/>
              </a:ext>
            </a:extLst>
          </p:cNvPr>
          <p:cNvSpPr/>
          <p:nvPr/>
        </p:nvSpPr>
        <p:spPr>
          <a:xfrm>
            <a:off x="6936417" y="279942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599F4195-0609-5A41-AD9A-FABB8E0D0D0F}"/>
              </a:ext>
            </a:extLst>
          </p:cNvPr>
          <p:cNvSpPr/>
          <p:nvPr/>
        </p:nvSpPr>
        <p:spPr>
          <a:xfrm>
            <a:off x="6547415" y="2221900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5" name="Right Arrow 234">
            <a:extLst>
              <a:ext uri="{FF2B5EF4-FFF2-40B4-BE49-F238E27FC236}">
                <a16:creationId xmlns:a16="http://schemas.microsoft.com/office/drawing/2014/main" id="{7F59BEE7-A343-E242-A074-B17ABA8A1E8A}"/>
              </a:ext>
            </a:extLst>
          </p:cNvPr>
          <p:cNvSpPr/>
          <p:nvPr/>
        </p:nvSpPr>
        <p:spPr>
          <a:xfrm rot="16200000">
            <a:off x="6651204" y="248420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A223A81A-6CE4-6E4A-AC97-D94AC5E75C9C}"/>
              </a:ext>
            </a:extLst>
          </p:cNvPr>
          <p:cNvSpPr/>
          <p:nvPr/>
        </p:nvSpPr>
        <p:spPr>
          <a:xfrm rot="16200000">
            <a:off x="6660016" y="3049182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4432" y="301633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95687D2C-7F7C-764F-B061-ED2C26EAF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432" y="3016333"/>
                <a:ext cx="286667" cy="243353"/>
              </a:xfrm>
              <a:prstGeom prst="rect">
                <a:avLst/>
              </a:prstGeom>
              <a:blipFill>
                <a:blip r:embed="rId19"/>
                <a:stretch>
                  <a:fillRect r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7420" y="2446626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8" name="Content Placeholder 2">
                <a:extLst>
                  <a:ext uri="{FF2B5EF4-FFF2-40B4-BE49-F238E27FC236}">
                    <a16:creationId xmlns:a16="http://schemas.microsoft.com/office/drawing/2014/main" id="{43EEEBEC-9021-4441-9BFE-C99BEA61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420" y="2446626"/>
                <a:ext cx="286667" cy="243353"/>
              </a:xfrm>
              <a:prstGeom prst="rect">
                <a:avLst/>
              </a:prstGeom>
              <a:blipFill>
                <a:blip r:embed="rId20"/>
                <a:stretch>
                  <a:fillRect l="-4348" r="-8696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2E3BF1EA-67E0-B34E-BDE5-A07E4AB3E315}"/>
              </a:ext>
            </a:extLst>
          </p:cNvPr>
          <p:cNvSpPr/>
          <p:nvPr/>
        </p:nvSpPr>
        <p:spPr>
          <a:xfrm>
            <a:off x="7469747" y="3340549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D16884B-C5E2-EB4E-8A1C-62FD10F61AAA}"/>
              </a:ext>
            </a:extLst>
          </p:cNvPr>
          <p:cNvSpPr/>
          <p:nvPr/>
        </p:nvSpPr>
        <p:spPr>
          <a:xfrm>
            <a:off x="7512576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725E275D-7A4B-8A49-BCC0-0F2384A97DC0}"/>
              </a:ext>
            </a:extLst>
          </p:cNvPr>
          <p:cNvSpPr/>
          <p:nvPr/>
        </p:nvSpPr>
        <p:spPr>
          <a:xfrm>
            <a:off x="7613234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E5A487B-7A75-924E-A258-FECB1C47BF07}"/>
              </a:ext>
            </a:extLst>
          </p:cNvPr>
          <p:cNvSpPr/>
          <p:nvPr/>
        </p:nvSpPr>
        <p:spPr>
          <a:xfrm>
            <a:off x="7713892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227B6D3E-1B74-374C-85E2-4206749CC8CD}"/>
              </a:ext>
            </a:extLst>
          </p:cNvPr>
          <p:cNvSpPr/>
          <p:nvPr/>
        </p:nvSpPr>
        <p:spPr>
          <a:xfrm>
            <a:off x="7816843" y="3367297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A6284DF-653C-CE40-BC21-6A78464F4BE2}"/>
              </a:ext>
            </a:extLst>
          </p:cNvPr>
          <p:cNvSpPr/>
          <p:nvPr/>
        </p:nvSpPr>
        <p:spPr>
          <a:xfrm>
            <a:off x="7512576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09A60D66-1AA4-C94E-A60C-551D3FF3AC5F}"/>
              </a:ext>
            </a:extLst>
          </p:cNvPr>
          <p:cNvSpPr/>
          <p:nvPr/>
        </p:nvSpPr>
        <p:spPr>
          <a:xfrm>
            <a:off x="7613234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A1ADD4D-B376-D140-AF4C-A4AF5FAD80F0}"/>
              </a:ext>
            </a:extLst>
          </p:cNvPr>
          <p:cNvSpPr/>
          <p:nvPr/>
        </p:nvSpPr>
        <p:spPr>
          <a:xfrm>
            <a:off x="7713892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2BD45877-0487-984A-83E6-4B2DBB896DE7}"/>
              </a:ext>
            </a:extLst>
          </p:cNvPr>
          <p:cNvSpPr/>
          <p:nvPr/>
        </p:nvSpPr>
        <p:spPr>
          <a:xfrm>
            <a:off x="7816843" y="225255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13DD0A9D-89FF-A849-B79E-991ADC35E67A}"/>
              </a:ext>
            </a:extLst>
          </p:cNvPr>
          <p:cNvSpPr/>
          <p:nvPr/>
        </p:nvSpPr>
        <p:spPr>
          <a:xfrm>
            <a:off x="7422269" y="2780518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EBD30F0-911D-8949-AD1B-1F070FD04228}"/>
              </a:ext>
            </a:extLst>
          </p:cNvPr>
          <p:cNvSpPr/>
          <p:nvPr/>
        </p:nvSpPr>
        <p:spPr>
          <a:xfrm>
            <a:off x="7456829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072D215-3F21-F54D-ABF2-9996D508EAD6}"/>
              </a:ext>
            </a:extLst>
          </p:cNvPr>
          <p:cNvSpPr/>
          <p:nvPr/>
        </p:nvSpPr>
        <p:spPr>
          <a:xfrm>
            <a:off x="7557486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704E03A-8B83-4546-A1FA-679C9CC6D18D}"/>
              </a:ext>
            </a:extLst>
          </p:cNvPr>
          <p:cNvSpPr/>
          <p:nvPr/>
        </p:nvSpPr>
        <p:spPr>
          <a:xfrm>
            <a:off x="7658144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2DDE30AD-7A54-7048-A6AC-1C14042AB54D}"/>
              </a:ext>
            </a:extLst>
          </p:cNvPr>
          <p:cNvSpPr/>
          <p:nvPr/>
        </p:nvSpPr>
        <p:spPr>
          <a:xfrm>
            <a:off x="7761095" y="280625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AAECC9-6C98-2E44-81FF-5A01270D4F1D}"/>
              </a:ext>
            </a:extLst>
          </p:cNvPr>
          <p:cNvSpPr/>
          <p:nvPr/>
        </p:nvSpPr>
        <p:spPr>
          <a:xfrm>
            <a:off x="7866551" y="2807361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4" name="Rounded Rectangle 253">
            <a:extLst>
              <a:ext uri="{FF2B5EF4-FFF2-40B4-BE49-F238E27FC236}">
                <a16:creationId xmlns:a16="http://schemas.microsoft.com/office/drawing/2014/main" id="{B93C93E7-287A-9240-AEFC-FA77AD150706}"/>
              </a:ext>
            </a:extLst>
          </p:cNvPr>
          <p:cNvSpPr/>
          <p:nvPr/>
        </p:nvSpPr>
        <p:spPr>
          <a:xfrm>
            <a:off x="7477549" y="2229833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EC40E48B-0C9F-BC4D-B06F-CC24679AB70B}"/>
              </a:ext>
            </a:extLst>
          </p:cNvPr>
          <p:cNvSpPr/>
          <p:nvPr/>
        </p:nvSpPr>
        <p:spPr>
          <a:xfrm rot="16200000">
            <a:off x="7581339" y="2492140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56" name="Right Arrow 255">
            <a:extLst>
              <a:ext uri="{FF2B5EF4-FFF2-40B4-BE49-F238E27FC236}">
                <a16:creationId xmlns:a16="http://schemas.microsoft.com/office/drawing/2014/main" id="{FD9C04F3-5A7F-084F-97CA-F93DFA90014D}"/>
              </a:ext>
            </a:extLst>
          </p:cNvPr>
          <p:cNvSpPr/>
          <p:nvPr/>
        </p:nvSpPr>
        <p:spPr>
          <a:xfrm rot="16200000">
            <a:off x="7590150" y="3057115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4567" y="3024268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57" name="Content Placeholder 2">
                <a:extLst>
                  <a:ext uri="{FF2B5EF4-FFF2-40B4-BE49-F238E27FC236}">
                    <a16:creationId xmlns:a16="http://schemas.microsoft.com/office/drawing/2014/main" id="{9BA564B5-F971-AA48-9C9C-C45FA8AC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67" y="3024268"/>
                <a:ext cx="286667" cy="243353"/>
              </a:xfrm>
              <a:prstGeom prst="rect">
                <a:avLst/>
              </a:prstGeom>
              <a:blipFill>
                <a:blip r:embed="rId21"/>
                <a:stretch>
                  <a:fillRect l="-4348" r="-3043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7554" y="2454559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58" name="Content Placeholder 2">
                <a:extLst>
                  <a:ext uri="{FF2B5EF4-FFF2-40B4-BE49-F238E27FC236}">
                    <a16:creationId xmlns:a16="http://schemas.microsoft.com/office/drawing/2014/main" id="{AE0FB37D-ED16-214C-806D-866AE6166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54" y="2454559"/>
                <a:ext cx="286667" cy="243353"/>
              </a:xfrm>
              <a:prstGeom prst="rect">
                <a:avLst/>
              </a:prstGeom>
              <a:blipFill>
                <a:blip r:embed="rId22"/>
                <a:stretch>
                  <a:fillRect l="-4167" r="-416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CB1523A8-F852-8847-9333-D5F6CFCA199A}"/>
              </a:ext>
            </a:extLst>
          </p:cNvPr>
          <p:cNvSpPr/>
          <p:nvPr/>
        </p:nvSpPr>
        <p:spPr>
          <a:xfrm>
            <a:off x="8410280" y="3344890"/>
            <a:ext cx="488919" cy="159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E608068B-A04E-BC4F-A1AE-459341E49ACA}"/>
              </a:ext>
            </a:extLst>
          </p:cNvPr>
          <p:cNvSpPr/>
          <p:nvPr/>
        </p:nvSpPr>
        <p:spPr>
          <a:xfrm>
            <a:off x="8453109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82378043-7512-DF40-8B8B-E7F1B053F6B5}"/>
              </a:ext>
            </a:extLst>
          </p:cNvPr>
          <p:cNvSpPr/>
          <p:nvPr/>
        </p:nvSpPr>
        <p:spPr>
          <a:xfrm>
            <a:off x="8553767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51DAF216-3AE4-7145-95A0-276448D09E37}"/>
              </a:ext>
            </a:extLst>
          </p:cNvPr>
          <p:cNvSpPr/>
          <p:nvPr/>
        </p:nvSpPr>
        <p:spPr>
          <a:xfrm>
            <a:off x="8654425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B17EBA1B-F139-1A43-A3C5-EEA701B2060C}"/>
              </a:ext>
            </a:extLst>
          </p:cNvPr>
          <p:cNvSpPr/>
          <p:nvPr/>
        </p:nvSpPr>
        <p:spPr>
          <a:xfrm>
            <a:off x="8757376" y="3371638"/>
            <a:ext cx="83058" cy="98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7FAECA58-DEF5-DB43-8384-283ED63793F5}"/>
              </a:ext>
            </a:extLst>
          </p:cNvPr>
          <p:cNvSpPr/>
          <p:nvPr/>
        </p:nvSpPr>
        <p:spPr>
          <a:xfrm>
            <a:off x="8453109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E55FBBB-B8E3-0446-8907-E668F8E7B6D7}"/>
              </a:ext>
            </a:extLst>
          </p:cNvPr>
          <p:cNvSpPr/>
          <p:nvPr/>
        </p:nvSpPr>
        <p:spPr>
          <a:xfrm>
            <a:off x="8553767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24B884-EE31-A14A-9FCA-4B49C4AAD788}"/>
              </a:ext>
            </a:extLst>
          </p:cNvPr>
          <p:cNvSpPr/>
          <p:nvPr/>
        </p:nvSpPr>
        <p:spPr>
          <a:xfrm>
            <a:off x="8654425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C8541191-753A-EE49-A315-C655F5965C6C}"/>
              </a:ext>
            </a:extLst>
          </p:cNvPr>
          <p:cNvSpPr/>
          <p:nvPr/>
        </p:nvSpPr>
        <p:spPr>
          <a:xfrm>
            <a:off x="8757376" y="2256898"/>
            <a:ext cx="83058" cy="98194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8" name="Rounded Rectangle 267">
            <a:extLst>
              <a:ext uri="{FF2B5EF4-FFF2-40B4-BE49-F238E27FC236}">
                <a16:creationId xmlns:a16="http://schemas.microsoft.com/office/drawing/2014/main" id="{132CE71F-FAD2-2F44-8D70-DD2DA916D12D}"/>
              </a:ext>
            </a:extLst>
          </p:cNvPr>
          <p:cNvSpPr/>
          <p:nvPr/>
        </p:nvSpPr>
        <p:spPr>
          <a:xfrm>
            <a:off x="8362802" y="2784857"/>
            <a:ext cx="557625" cy="150465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B64AAA0-68DC-C647-B872-37058A7F9A7F}"/>
              </a:ext>
            </a:extLst>
          </p:cNvPr>
          <p:cNvSpPr/>
          <p:nvPr/>
        </p:nvSpPr>
        <p:spPr>
          <a:xfrm>
            <a:off x="8397362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F57DF040-27E7-A84D-B772-ADCD10A7626A}"/>
              </a:ext>
            </a:extLst>
          </p:cNvPr>
          <p:cNvSpPr/>
          <p:nvPr/>
        </p:nvSpPr>
        <p:spPr>
          <a:xfrm>
            <a:off x="8498020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1FABA36B-5AEB-3D41-91C2-E9B1F1CA4C1F}"/>
              </a:ext>
            </a:extLst>
          </p:cNvPr>
          <p:cNvSpPr/>
          <p:nvPr/>
        </p:nvSpPr>
        <p:spPr>
          <a:xfrm>
            <a:off x="8598678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08063FF-510A-414B-AC11-43E07619D0FD}"/>
              </a:ext>
            </a:extLst>
          </p:cNvPr>
          <p:cNvSpPr/>
          <p:nvPr/>
        </p:nvSpPr>
        <p:spPr>
          <a:xfrm>
            <a:off x="8701629" y="2810598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323FAA0-B2D6-3540-B161-734017E687D8}"/>
              </a:ext>
            </a:extLst>
          </p:cNvPr>
          <p:cNvSpPr/>
          <p:nvPr/>
        </p:nvSpPr>
        <p:spPr>
          <a:xfrm>
            <a:off x="8807085" y="2811702"/>
            <a:ext cx="83058" cy="981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BE10086D-AD3E-B443-BD1A-FBA9D7A23FB2}"/>
              </a:ext>
            </a:extLst>
          </p:cNvPr>
          <p:cNvSpPr/>
          <p:nvPr/>
        </p:nvSpPr>
        <p:spPr>
          <a:xfrm>
            <a:off x="8418083" y="2234174"/>
            <a:ext cx="461113" cy="150465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5" name="Right Arrow 274">
            <a:extLst>
              <a:ext uri="{FF2B5EF4-FFF2-40B4-BE49-F238E27FC236}">
                <a16:creationId xmlns:a16="http://schemas.microsoft.com/office/drawing/2014/main" id="{B7F402D6-422E-EC41-B732-575242AAE55B}"/>
              </a:ext>
            </a:extLst>
          </p:cNvPr>
          <p:cNvSpPr/>
          <p:nvPr/>
        </p:nvSpPr>
        <p:spPr>
          <a:xfrm rot="16200000">
            <a:off x="8521871" y="2496480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276" name="Right Arrow 275">
            <a:extLst>
              <a:ext uri="{FF2B5EF4-FFF2-40B4-BE49-F238E27FC236}">
                <a16:creationId xmlns:a16="http://schemas.microsoft.com/office/drawing/2014/main" id="{F46C018E-AC35-FE4C-BC94-F5054BF6795B}"/>
              </a:ext>
            </a:extLst>
          </p:cNvPr>
          <p:cNvSpPr/>
          <p:nvPr/>
        </p:nvSpPr>
        <p:spPr>
          <a:xfrm rot="16200000">
            <a:off x="8530684" y="3061456"/>
            <a:ext cx="274207" cy="1346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5100" y="3028608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7" name="Content Placeholder 2">
                <a:extLst>
                  <a:ext uri="{FF2B5EF4-FFF2-40B4-BE49-F238E27FC236}">
                    <a16:creationId xmlns:a16="http://schemas.microsoft.com/office/drawing/2014/main" id="{7AA2DB0E-237A-8F41-94E3-07534700E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100" y="3028608"/>
                <a:ext cx="286667" cy="243353"/>
              </a:xfrm>
              <a:prstGeom prst="rect">
                <a:avLst/>
              </a:prstGeom>
              <a:blipFill>
                <a:blip r:embed="rId19"/>
                <a:stretch>
                  <a:fillRect l="-4348" r="-2608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8088" y="2458900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8" name="Content Placeholder 2">
                <a:extLst>
                  <a:ext uri="{FF2B5EF4-FFF2-40B4-BE49-F238E27FC236}">
                    <a16:creationId xmlns:a16="http://schemas.microsoft.com/office/drawing/2014/main" id="{586E499D-071F-9C4F-9081-1E15CE1B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088" y="2458900"/>
                <a:ext cx="286667" cy="243353"/>
              </a:xfrm>
              <a:prstGeom prst="rect">
                <a:avLst/>
              </a:prstGeom>
              <a:blipFill>
                <a:blip r:embed="rId22"/>
                <a:stretch>
                  <a:fillRect l="-4167" r="-416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92946" y="1845509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D0106277-2F72-1242-AE54-D2E667E2B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946" y="1845509"/>
                <a:ext cx="644494" cy="243353"/>
              </a:xfrm>
              <a:prstGeom prst="rect">
                <a:avLst/>
              </a:prstGeom>
              <a:blipFill>
                <a:blip r:embed="rId23"/>
                <a:stretch>
                  <a:fillRect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174" y="1897918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0" name="Content Placeholder 2">
                <a:extLst>
                  <a:ext uri="{FF2B5EF4-FFF2-40B4-BE49-F238E27FC236}">
                    <a16:creationId xmlns:a16="http://schemas.microsoft.com/office/drawing/2014/main" id="{B122AF13-10DC-A54F-9AA9-FCB7259A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174" y="1897918"/>
                <a:ext cx="644494" cy="243353"/>
              </a:xfrm>
              <a:prstGeom prst="rect">
                <a:avLst/>
              </a:prstGeom>
              <a:blipFill>
                <a:blip r:embed="rId24"/>
                <a:stretch>
                  <a:fillRect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3707" y="1893762"/>
                <a:ext cx="644494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1" name="Content Placeholder 2">
                <a:extLst>
                  <a:ext uri="{FF2B5EF4-FFF2-40B4-BE49-F238E27FC236}">
                    <a16:creationId xmlns:a16="http://schemas.microsoft.com/office/drawing/2014/main" id="{C7C8E49D-5F1B-664E-BBA1-21C5D742D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707" y="1893762"/>
                <a:ext cx="644494" cy="243353"/>
              </a:xfrm>
              <a:prstGeom prst="rect">
                <a:avLst/>
              </a:prstGeom>
              <a:blipFill>
                <a:blip r:embed="rId25"/>
                <a:stretch>
                  <a:fillRect b="-6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0728" y="3534424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2" name="Content Placeholder 2">
                <a:extLst>
                  <a:ext uri="{FF2B5EF4-FFF2-40B4-BE49-F238E27FC236}">
                    <a16:creationId xmlns:a16="http://schemas.microsoft.com/office/drawing/2014/main" id="{11128F9D-6AA9-9749-B341-E025CEC7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8" y="3534424"/>
                <a:ext cx="190627" cy="243353"/>
              </a:xfrm>
              <a:prstGeom prst="rect">
                <a:avLst/>
              </a:prstGeom>
              <a:blipFill>
                <a:blip r:embed="rId26"/>
                <a:stretch>
                  <a:fillRect l="-50000" r="-187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5648" y="3529684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3" name="Content Placeholder 2">
                <a:extLst>
                  <a:ext uri="{FF2B5EF4-FFF2-40B4-BE49-F238E27FC236}">
                    <a16:creationId xmlns:a16="http://schemas.microsoft.com/office/drawing/2014/main" id="{6804BE15-6565-1C40-AEEC-AD32F276B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48" y="3529684"/>
                <a:ext cx="190627" cy="243353"/>
              </a:xfrm>
              <a:prstGeom prst="rect">
                <a:avLst/>
              </a:prstGeom>
              <a:blipFill>
                <a:blip r:embed="rId27"/>
                <a:stretch>
                  <a:fillRect l="-56250" r="-18750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8281" y="3523750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4" name="Content Placeholder 2">
                <a:extLst>
                  <a:ext uri="{FF2B5EF4-FFF2-40B4-BE49-F238E27FC236}">
                    <a16:creationId xmlns:a16="http://schemas.microsoft.com/office/drawing/2014/main" id="{8F0EF58B-1623-EE46-8A6F-4E03421A6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281" y="3523750"/>
                <a:ext cx="190627" cy="243353"/>
              </a:xfrm>
              <a:prstGeom prst="rect">
                <a:avLst/>
              </a:prstGeom>
              <a:blipFill>
                <a:blip r:embed="rId28"/>
                <a:stretch>
                  <a:fillRect l="-56250" r="-1875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4060" y="3534424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5" name="Content Placeholder 2">
                <a:extLst>
                  <a:ext uri="{FF2B5EF4-FFF2-40B4-BE49-F238E27FC236}">
                    <a16:creationId xmlns:a16="http://schemas.microsoft.com/office/drawing/2014/main" id="{9013CB61-EA1F-E24C-BB33-AB5009FED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60" y="3534424"/>
                <a:ext cx="190627" cy="243353"/>
              </a:xfrm>
              <a:prstGeom prst="rect">
                <a:avLst/>
              </a:prstGeom>
              <a:blipFill>
                <a:blip r:embed="rId29"/>
                <a:stretch>
                  <a:fillRect l="-50000" r="-187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Right Arrow 285">
            <a:extLst>
              <a:ext uri="{FF2B5EF4-FFF2-40B4-BE49-F238E27FC236}">
                <a16:creationId xmlns:a16="http://schemas.microsoft.com/office/drawing/2014/main" id="{2D3B06B3-E101-5F4E-9FED-5E2D2EFD58F2}"/>
              </a:ext>
            </a:extLst>
          </p:cNvPr>
          <p:cNvSpPr/>
          <p:nvPr/>
        </p:nvSpPr>
        <p:spPr>
          <a:xfrm>
            <a:off x="6215807" y="2754660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1078" y="2532084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7" name="Content Placeholder 2">
                <a:extLst>
                  <a:ext uri="{FF2B5EF4-FFF2-40B4-BE49-F238E27FC236}">
                    <a16:creationId xmlns:a16="http://schemas.microsoft.com/office/drawing/2014/main" id="{F73E43AB-2E0D-F54C-83EF-D449DEF26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078" y="2532084"/>
                <a:ext cx="286667" cy="243353"/>
              </a:xfrm>
              <a:prstGeom prst="rect">
                <a:avLst/>
              </a:prstGeom>
              <a:blipFill>
                <a:blip r:embed="rId30"/>
                <a:stretch>
                  <a:fillRect l="-4348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Right Arrow 287">
            <a:extLst>
              <a:ext uri="{FF2B5EF4-FFF2-40B4-BE49-F238E27FC236}">
                <a16:creationId xmlns:a16="http://schemas.microsoft.com/office/drawing/2014/main" id="{2C643A61-6A94-4C4C-9E9A-BCD9AAC3D581}"/>
              </a:ext>
            </a:extLst>
          </p:cNvPr>
          <p:cNvSpPr/>
          <p:nvPr/>
        </p:nvSpPr>
        <p:spPr>
          <a:xfrm>
            <a:off x="7114469" y="2774569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9741" y="2551994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9" name="Content Placeholder 2">
                <a:extLst>
                  <a:ext uri="{FF2B5EF4-FFF2-40B4-BE49-F238E27FC236}">
                    <a16:creationId xmlns:a16="http://schemas.microsoft.com/office/drawing/2014/main" id="{B372D9F7-C7BD-B744-9FEE-19EC3159E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41" y="2551994"/>
                <a:ext cx="286667" cy="243353"/>
              </a:xfrm>
              <a:prstGeom prst="rect">
                <a:avLst/>
              </a:prstGeom>
              <a:blipFill>
                <a:blip r:embed="rId31"/>
                <a:stretch>
                  <a:fillRect l="-41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Right Arrow 289">
            <a:extLst>
              <a:ext uri="{FF2B5EF4-FFF2-40B4-BE49-F238E27FC236}">
                <a16:creationId xmlns:a16="http://schemas.microsoft.com/office/drawing/2014/main" id="{517F0BF8-6631-AD43-AF5C-C86FE17C4402}"/>
              </a:ext>
            </a:extLst>
          </p:cNvPr>
          <p:cNvSpPr/>
          <p:nvPr/>
        </p:nvSpPr>
        <p:spPr>
          <a:xfrm>
            <a:off x="8049509" y="2784858"/>
            <a:ext cx="231939" cy="15921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94780" y="2562283"/>
                <a:ext cx="28666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1" name="Content Placeholder 2">
                <a:extLst>
                  <a:ext uri="{FF2B5EF4-FFF2-40B4-BE49-F238E27FC236}">
                    <a16:creationId xmlns:a16="http://schemas.microsoft.com/office/drawing/2014/main" id="{C420C0B7-72D4-FD4B-870C-F2BCD3AF2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80" y="2562283"/>
                <a:ext cx="286667" cy="243353"/>
              </a:xfrm>
              <a:prstGeom prst="rect">
                <a:avLst/>
              </a:prstGeom>
              <a:blipFill>
                <a:blip r:embed="rId32"/>
                <a:stretch>
                  <a:fillRect l="-416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3236" y="1807798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2" name="Content Placeholder 2">
                <a:extLst>
                  <a:ext uri="{FF2B5EF4-FFF2-40B4-BE49-F238E27FC236}">
                    <a16:creationId xmlns:a16="http://schemas.microsoft.com/office/drawing/2014/main" id="{213883ED-3CB9-FB4E-9A6B-DA94C97AF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36" y="1807798"/>
                <a:ext cx="190627" cy="243353"/>
              </a:xfrm>
              <a:prstGeom prst="rect">
                <a:avLst/>
              </a:prstGeom>
              <a:blipFill>
                <a:blip r:embed="rId33"/>
                <a:stretch>
                  <a:fillRect l="-56250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5868" y="1801863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3" name="Content Placeholder 2">
                <a:extLst>
                  <a:ext uri="{FF2B5EF4-FFF2-40B4-BE49-F238E27FC236}">
                    <a16:creationId xmlns:a16="http://schemas.microsoft.com/office/drawing/2014/main" id="{EF943C26-1132-C849-A85A-7FF85818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868" y="1801863"/>
                <a:ext cx="190627" cy="243353"/>
              </a:xfrm>
              <a:prstGeom prst="rect">
                <a:avLst/>
              </a:prstGeom>
              <a:blipFill>
                <a:blip r:embed="rId34"/>
                <a:stretch>
                  <a:fillRect l="-50000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1647" y="1812538"/>
                <a:ext cx="190627" cy="243353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4" name="Content Placeholder 2">
                <a:extLst>
                  <a:ext uri="{FF2B5EF4-FFF2-40B4-BE49-F238E27FC236}">
                    <a16:creationId xmlns:a16="http://schemas.microsoft.com/office/drawing/2014/main" id="{81E31966-9482-FA49-B80D-8E1479922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47" y="1812538"/>
                <a:ext cx="190627" cy="243353"/>
              </a:xfrm>
              <a:prstGeom prst="rect">
                <a:avLst/>
              </a:prstGeom>
              <a:blipFill>
                <a:blip r:embed="rId35"/>
                <a:stretch>
                  <a:fillRect l="-56250" r="-18750" b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318" y="1830937"/>
                <a:ext cx="312447" cy="321806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8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5" name="Content Placeholder 2">
                <a:extLst>
                  <a:ext uri="{FF2B5EF4-FFF2-40B4-BE49-F238E27FC236}">
                    <a16:creationId xmlns:a16="http://schemas.microsoft.com/office/drawing/2014/main" id="{133ECE5A-E02C-EB49-B3B7-AC39E735A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18" y="1830937"/>
                <a:ext cx="312447" cy="321806"/>
              </a:xfrm>
              <a:prstGeom prst="rect">
                <a:avLst/>
              </a:prstGeom>
              <a:blipFill>
                <a:blip r:embed="rId36"/>
                <a:stretch>
                  <a:fillRect l="-160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itle 1">
            <a:extLst>
              <a:ext uri="{FF2B5EF4-FFF2-40B4-BE49-F238E27FC236}">
                <a16:creationId xmlns:a16="http://schemas.microsoft.com/office/drawing/2014/main" id="{19CEFA14-215A-8049-9DD1-35338D0293D5}"/>
              </a:ext>
            </a:extLst>
          </p:cNvPr>
          <p:cNvSpPr txBox="1">
            <a:spLocks/>
          </p:cNvSpPr>
          <p:nvPr/>
        </p:nvSpPr>
        <p:spPr>
          <a:xfrm>
            <a:off x="754215" y="4272497"/>
            <a:ext cx="3811521" cy="4301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chemeClr val="accent5">
                    <a:lumMod val="75000"/>
                  </a:schemeClr>
                </a:solidFill>
              </a:rPr>
              <a:t>Auto-regressive</a:t>
            </a: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29BF6FB6-6D3A-534C-8FEE-5CF958B2B02A}"/>
              </a:ext>
            </a:extLst>
          </p:cNvPr>
          <p:cNvSpPr txBox="1">
            <a:spLocks/>
          </p:cNvSpPr>
          <p:nvPr/>
        </p:nvSpPr>
        <p:spPr>
          <a:xfrm>
            <a:off x="5572168" y="4294591"/>
            <a:ext cx="3257748" cy="43013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100" dirty="0">
                <a:solidFill>
                  <a:schemeClr val="accent5">
                    <a:lumMod val="75000"/>
                  </a:schemeClr>
                </a:solidFill>
              </a:rPr>
              <a:t>Non-Auto-regressive</a:t>
            </a:r>
          </a:p>
        </p:txBody>
      </p:sp>
    </p:spTree>
    <p:extLst>
      <p:ext uri="{BB962C8B-B14F-4D97-AF65-F5344CB8AC3E}">
        <p14:creationId xmlns:p14="http://schemas.microsoft.com/office/powerpoint/2010/main" val="19193120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14465" y="4746252"/>
            <a:ext cx="135731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23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551" y="184867"/>
            <a:ext cx="7560801" cy="201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024539">
              <a:spcBef>
                <a:spcPts val="2190"/>
              </a:spcBef>
            </a:pPr>
            <a:r>
              <a:rPr lang="en-US" sz="21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              </a:t>
            </a:r>
            <a:r>
              <a:rPr sz="36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GPT</a:t>
            </a:r>
            <a:endParaRPr lang="en-US" sz="21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  <a:p>
            <a:pPr marL="2024539">
              <a:spcBef>
                <a:spcPts val="1429"/>
              </a:spcBef>
            </a:pPr>
            <a:r>
              <a:rPr lang="en-US" sz="2194" spc="-11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</a:t>
            </a:r>
            <a:r>
              <a:rPr lang="en-US" sz="1500" spc="-8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enerative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39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P</a:t>
            </a:r>
            <a:r>
              <a:rPr lang="en-US" sz="1500" spc="-26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re-trained</a:t>
            </a:r>
            <a:r>
              <a:rPr lang="en-US" sz="1500" spc="-41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28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T</a:t>
            </a:r>
            <a:r>
              <a:rPr lang="en-US" sz="1500" spc="-19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ransformer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endParaRPr lang="en-US" sz="15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</p:txBody>
      </p:sp>
      <p:pic>
        <p:nvPicPr>
          <p:cNvPr id="8" name="Google Shape;183;p32">
            <a:extLst>
              <a:ext uri="{FF2B5EF4-FFF2-40B4-BE49-F238E27FC236}">
                <a16:creationId xmlns:a16="http://schemas.microsoft.com/office/drawing/2014/main" id="{8D1CA031-E600-82A0-BC23-B31D5B7ABF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8142"/>
          <a:stretch/>
        </p:blipFill>
        <p:spPr>
          <a:xfrm>
            <a:off x="4388130" y="3133352"/>
            <a:ext cx="43942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900CA-1C92-40A2-70DD-0FCF74D6D4E7}"/>
              </a:ext>
            </a:extLst>
          </p:cNvPr>
          <p:cNvSpPr txBox="1"/>
          <p:nvPr/>
        </p:nvSpPr>
        <p:spPr>
          <a:xfrm>
            <a:off x="4953000" y="2646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GPT: An Auto-Regressive LM (2018)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Google Shape;190;p33">
            <a:extLst>
              <a:ext uri="{FF2B5EF4-FFF2-40B4-BE49-F238E27FC236}">
                <a16:creationId xmlns:a16="http://schemas.microsoft.com/office/drawing/2014/main" id="{B535E4C9-C2BC-F5A3-DF61-E07E2AAA10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" b="83498"/>
          <a:stretch/>
        </p:blipFill>
        <p:spPr>
          <a:xfrm>
            <a:off x="171730" y="3120556"/>
            <a:ext cx="4394200" cy="107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EE972-88E8-8A87-918D-8B7018FBF59C}"/>
              </a:ext>
            </a:extLst>
          </p:cNvPr>
          <p:cNvSpPr txBox="1"/>
          <p:nvPr/>
        </p:nvSpPr>
        <p:spPr>
          <a:xfrm>
            <a:off x="704850" y="2665289"/>
            <a:ext cx="4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GPT-2: A Big Language Model (2019)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3361-F7C5-9309-783D-E6D22BD6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15490-D7A5-D343-CA3B-AE593B61B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-1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GPT-2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7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uses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only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1800" spc="2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Decoders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(no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Encoders)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15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generate </a:t>
            </a:r>
            <a:r>
              <a:rPr lang="en-US" sz="1800" spc="-6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new </a:t>
            </a:r>
            <a:r>
              <a:rPr lang="en-US" sz="1800" spc="-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sequences</a:t>
            </a:r>
            <a:r>
              <a:rPr lang="en-US" sz="18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7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from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scratch</a:t>
            </a:r>
            <a:r>
              <a:rPr lang="en-US" sz="18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8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or</a:t>
            </a:r>
            <a:r>
              <a:rPr lang="en-US" sz="18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7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from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9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18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5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starting</a:t>
            </a:r>
            <a:r>
              <a:rPr lang="en-US" sz="18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sequence</a:t>
            </a:r>
            <a:endParaRPr lang="en-US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3EFC1115-3AE7-2FA3-87D1-F4E8E9948F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4084" y="2211572"/>
            <a:ext cx="4155829" cy="2396582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C35752E2-B13B-9E60-B832-57771B56DDAB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3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30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6C18-1399-BCCF-39C0-F06BDF0C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GPT0-2: Next Word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27941-CF38-B2D7-62D1-3866457DA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Review: GPT-2 (NLP). GPT-2, Much Larger Model Than GPT-1… | by Sik-Ho Tsang  | Medium">
            <a:extLst>
              <a:ext uri="{FF2B5EF4-FFF2-40B4-BE49-F238E27FC236}">
                <a16:creationId xmlns:a16="http://schemas.microsoft.com/office/drawing/2014/main" id="{093E0EF3-48A7-2C61-5E70-DE5D15C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475"/>
            <a:ext cx="9144000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7">
            <a:extLst>
              <a:ext uri="{FF2B5EF4-FFF2-40B4-BE49-F238E27FC236}">
                <a16:creationId xmlns:a16="http://schemas.microsoft.com/office/drawing/2014/main" id="{AFD46386-D533-ED5F-5876-FAC638F2D762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3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7957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09DB-D512-32CF-FAC3-F4934B7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6DC-BDE4-6D83-A8E9-51A35E89D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577119" cy="3416400"/>
          </a:xfrm>
        </p:spPr>
        <p:txBody>
          <a:bodyPr/>
          <a:lstStyle/>
          <a:p>
            <a:r>
              <a:rPr lang="en-US" dirty="0"/>
              <a:t>As it processes each </a:t>
            </a:r>
            <a:r>
              <a:rPr lang="en-US" dirty="0" err="1"/>
              <a:t>subword</a:t>
            </a:r>
            <a:r>
              <a:rPr lang="en-US" dirty="0"/>
              <a:t>, it masks the “future” words and conditions on and attends to the previous words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DFB180-5503-D40F-1E47-6571D3F5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08" y="2194875"/>
            <a:ext cx="4161709" cy="228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0AD9BA31-59DE-EF48-7269-B586FB5C5E00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3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2823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09DB-D512-32CF-FAC3-F4934B7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6DC-BDE4-6D83-A8E9-51A35E89D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577119" cy="3416400"/>
          </a:xfrm>
        </p:spPr>
        <p:txBody>
          <a:bodyPr/>
          <a:lstStyle/>
          <a:p>
            <a:r>
              <a:rPr lang="en-US" dirty="0"/>
              <a:t>As it processes each </a:t>
            </a:r>
            <a:r>
              <a:rPr lang="en-US" dirty="0" err="1"/>
              <a:t>subword</a:t>
            </a:r>
            <a:r>
              <a:rPr lang="en-US" dirty="0"/>
              <a:t>, it masks the “future” words and conditions on and attends to the previous words</a:t>
            </a:r>
          </a:p>
          <a:p>
            <a:endParaRPr lang="en-US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AD9BA31-59DE-EF48-7269-B586FB5C5E00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2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E86E06-B8B6-AA6B-90AD-E58812845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2030794"/>
            <a:ext cx="4873116" cy="25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5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6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7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22E375-16FD-3BAB-C98D-3ED10DC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2582-0C81-DDCA-0B47-EB4E812F07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820C1-C964-4067-52A7-E5C2114D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7" y="1781073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2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FFA4-B27A-FAA9-DA8C-EE31A4C3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GPT2: Model Sizes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A1922-D298-A289-D57B-E4C6F8D7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5" y="888432"/>
            <a:ext cx="7320643" cy="3467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A3D6A-436D-CB1F-1A45-7C5D949553CE}"/>
              </a:ext>
            </a:extLst>
          </p:cNvPr>
          <p:cNvSpPr txBox="1"/>
          <p:nvPr/>
        </p:nvSpPr>
        <p:spPr>
          <a:xfrm>
            <a:off x="7718173" y="4484302"/>
            <a:ext cx="9332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1542M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D8E5-2440-7A05-760B-061F92EC50FA}"/>
              </a:ext>
            </a:extLst>
          </p:cNvPr>
          <p:cNvSpPr txBox="1"/>
          <p:nvPr/>
        </p:nvSpPr>
        <p:spPr>
          <a:xfrm>
            <a:off x="5537904" y="4497931"/>
            <a:ext cx="8002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762M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B83A2-20E8-5C56-A9C7-07C619F52C3D}"/>
              </a:ext>
            </a:extLst>
          </p:cNvPr>
          <p:cNvSpPr txBox="1"/>
          <p:nvPr/>
        </p:nvSpPr>
        <p:spPr>
          <a:xfrm>
            <a:off x="3271048" y="4469870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3A708-EF18-EF4B-5D58-EA1B4A2E98CF}"/>
              </a:ext>
            </a:extLst>
          </p:cNvPr>
          <p:cNvSpPr txBox="1"/>
          <p:nvPr/>
        </p:nvSpPr>
        <p:spPr>
          <a:xfrm>
            <a:off x="369736" y="4497931"/>
            <a:ext cx="2095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117M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C1DEF-2A16-0E4F-D36F-42AA381F1701}"/>
              </a:ext>
            </a:extLst>
          </p:cNvPr>
          <p:cNvSpPr txBox="1"/>
          <p:nvPr/>
        </p:nvSpPr>
        <p:spPr>
          <a:xfrm>
            <a:off x="369736" y="1332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 with it here: 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https://huggingface.co/gpt2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2168FEB-6883-1893-0A3F-00B011E99FA0}"/>
              </a:ext>
            </a:extLst>
          </p:cNvPr>
          <p:cNvSpPr txBox="1"/>
          <p:nvPr/>
        </p:nvSpPr>
        <p:spPr>
          <a:xfrm>
            <a:off x="3036366" y="4942784"/>
            <a:ext cx="2908821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[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4"/>
              </a:rPr>
              <a:t>http://jalammar.github.io/illustrated-gpt2/</a:t>
            </a:r>
            <a:r>
              <a:rPr lang="en-US"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]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6407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371601"/>
            <a:ext cx="8839198" cy="282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D1476-72A1-93E3-F109-F83481ED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GPT2: Some Results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15B97-CF38-FAC0-65B6-C5216EED989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40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99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582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000" spc="17" dirty="0">
                <a:solidFill>
                  <a:srgbClr val="C00000"/>
                </a:solidFill>
              </a:rPr>
              <a:t>GPT-2</a:t>
            </a:r>
            <a:r>
              <a:rPr sz="2000" spc="-62" dirty="0">
                <a:solidFill>
                  <a:srgbClr val="C00000"/>
                </a:solidFill>
              </a:rPr>
              <a:t> </a:t>
            </a:r>
            <a:r>
              <a:rPr sz="2000" spc="-26" dirty="0"/>
              <a:t>is</a:t>
            </a:r>
            <a:r>
              <a:rPr sz="2000" spc="-49" dirty="0"/>
              <a:t> </a:t>
            </a:r>
            <a:r>
              <a:rPr sz="2000" spc="-34" dirty="0"/>
              <a:t>identical</a:t>
            </a:r>
            <a:r>
              <a:rPr sz="2000" spc="-53" dirty="0"/>
              <a:t> </a:t>
            </a:r>
            <a:r>
              <a:rPr sz="2000" spc="-8" dirty="0"/>
              <a:t>to</a:t>
            </a:r>
            <a:r>
              <a:rPr sz="2000" spc="-53" dirty="0"/>
              <a:t> </a:t>
            </a:r>
            <a:r>
              <a:rPr sz="2000" spc="-28" dirty="0">
                <a:solidFill>
                  <a:srgbClr val="C00000"/>
                </a:solidFill>
              </a:rPr>
              <a:t>GPT-1</a:t>
            </a:r>
            <a:r>
              <a:rPr sz="2000" spc="-19" dirty="0"/>
              <a:t>,</a:t>
            </a:r>
            <a:r>
              <a:rPr sz="2000" spc="-56" dirty="0"/>
              <a:t> </a:t>
            </a:r>
            <a:r>
              <a:rPr sz="2000" spc="-45" dirty="0"/>
              <a:t>but:</a:t>
            </a:r>
            <a:endParaRPr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D61DC7-86D5-ACD3-2279-8736B7FD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marR="3810" indent="-342900">
              <a:spcBef>
                <a:spcPts val="75"/>
              </a:spcBef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1800" spc="11" dirty="0">
                <a:latin typeface="Corbel" panose="020B0503020204020204" pitchFamily="34" charset="0"/>
                <a:cs typeface="Trebuchet MS"/>
              </a:rPr>
              <a:t>Has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Layer</a:t>
            </a:r>
            <a:r>
              <a:rPr lang="en-US" sz="1800" spc="-45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normalization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8" dirty="0">
                <a:latin typeface="Corbel" panose="020B0503020204020204" pitchFamily="34" charset="0"/>
                <a:cs typeface="Trebuchet MS"/>
              </a:rPr>
              <a:t>in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between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each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sub-block</a:t>
            </a:r>
            <a:r>
              <a:rPr lang="en-US" sz="1800" spc="-41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56" dirty="0">
                <a:latin typeface="Corbel" panose="020B0503020204020204" pitchFamily="34" charset="0"/>
                <a:cs typeface="Trebuchet MS"/>
              </a:rPr>
              <a:t>(as </a:t>
            </a:r>
            <a:r>
              <a:rPr lang="en-US" sz="1800" spc="-53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we’ve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6" dirty="0">
                <a:latin typeface="Corbel" panose="020B0503020204020204" pitchFamily="34" charset="0"/>
                <a:cs typeface="Trebuchet MS"/>
              </a:rPr>
              <a:t>already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latin typeface="Corbel" panose="020B0503020204020204" pitchFamily="34" charset="0"/>
                <a:cs typeface="Trebuchet MS"/>
              </a:rPr>
              <a:t>seen)</a:t>
            </a:r>
            <a:endParaRPr lang="en-US" sz="1800" dirty="0">
              <a:latin typeface="Corbel" panose="020B0503020204020204" pitchFamily="34" charset="0"/>
              <a:cs typeface="Trebuchet MS"/>
            </a:endParaRPr>
          </a:p>
          <a:p>
            <a:pPr>
              <a:spcBef>
                <a:spcPts val="30"/>
              </a:spcBef>
              <a:buChar char="•"/>
            </a:pPr>
            <a:endParaRPr lang="en-US" sz="1913" dirty="0">
              <a:latin typeface="Corbel" panose="020B0503020204020204" pitchFamily="34" charset="0"/>
              <a:cs typeface="Trebuchet MS"/>
            </a:endParaRPr>
          </a:p>
          <a:p>
            <a:pPr marL="352425" marR="376713" indent="-342900">
              <a:lnSpc>
                <a:spcPct val="100800"/>
              </a:lnSpc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1800" spc="19" dirty="0">
                <a:latin typeface="Corbel" panose="020B0503020204020204" pitchFamily="34" charset="0"/>
                <a:cs typeface="Trebuchet MS"/>
              </a:rPr>
              <a:t>Vocab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extended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to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9" dirty="0">
                <a:latin typeface="Corbel" panose="020B0503020204020204" pitchFamily="34" charset="0"/>
                <a:cs typeface="Trebuchet MS"/>
              </a:rPr>
              <a:t>50,257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" dirty="0">
                <a:latin typeface="Corbel" panose="020B0503020204020204" pitchFamily="34" charset="0"/>
                <a:cs typeface="Trebuchet MS"/>
              </a:rPr>
              <a:t>tokens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34" dirty="0">
                <a:latin typeface="Corbel" panose="020B0503020204020204" pitchFamily="34" charset="0"/>
                <a:cs typeface="Trebuchet MS"/>
              </a:rPr>
              <a:t>and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context</a:t>
            </a:r>
            <a:r>
              <a:rPr lang="en-US" sz="1800" spc="-49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size </a:t>
            </a:r>
            <a:r>
              <a:rPr lang="en-US" sz="1800" spc="-52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increased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4" dirty="0">
                <a:latin typeface="Corbel" panose="020B0503020204020204" pitchFamily="34" charset="0"/>
                <a:cs typeface="Trebuchet MS"/>
              </a:rPr>
              <a:t>from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512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to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1024</a:t>
            </a:r>
            <a:endParaRPr lang="en-US" sz="1800" dirty="0">
              <a:solidFill>
                <a:srgbClr val="C00000"/>
              </a:solidFill>
              <a:latin typeface="Corbel" panose="020B0503020204020204" pitchFamily="34" charset="0"/>
              <a:cs typeface="Trebuchet MS"/>
            </a:endParaRPr>
          </a:p>
          <a:p>
            <a:pPr>
              <a:spcBef>
                <a:spcPts val="30"/>
              </a:spcBef>
              <a:buChar char="•"/>
            </a:pPr>
            <a:endParaRPr lang="en-US" sz="2025" dirty="0">
              <a:latin typeface="Corbel" panose="020B0503020204020204" pitchFamily="34" charset="0"/>
              <a:cs typeface="Trebuchet MS"/>
            </a:endParaRPr>
          </a:p>
          <a:p>
            <a:pPr marL="352425" marR="258128" indent="-342900">
              <a:lnSpc>
                <a:spcPts val="2108"/>
              </a:lnSpc>
              <a:buSzPct val="102127"/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2644" baseline="1182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Data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:</a:t>
            </a:r>
            <a:r>
              <a:rPr lang="en-US" sz="1800" spc="-56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latin typeface="Corbel" panose="020B0503020204020204" pitchFamily="34" charset="0"/>
                <a:cs typeface="Trebuchet MS"/>
              </a:rPr>
              <a:t>8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latin typeface="Corbel" panose="020B0503020204020204" pitchFamily="34" charset="0"/>
                <a:cs typeface="Trebuchet MS"/>
              </a:rPr>
              <a:t>million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9" dirty="0">
                <a:latin typeface="Corbel" panose="020B0503020204020204" pitchFamily="34" charset="0"/>
                <a:cs typeface="Trebuchet MS"/>
              </a:rPr>
              <a:t>docs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4" dirty="0">
                <a:latin typeface="Corbel" panose="020B0503020204020204" pitchFamily="34" charset="0"/>
                <a:cs typeface="Trebuchet MS"/>
              </a:rPr>
              <a:t>from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latin typeface="Corbel" panose="020B0503020204020204" pitchFamily="34" charset="0"/>
                <a:cs typeface="Trebuchet MS"/>
              </a:rPr>
              <a:t>the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23" dirty="0">
                <a:latin typeface="Corbel" panose="020B0503020204020204" pitchFamily="34" charset="0"/>
                <a:cs typeface="Trebuchet MS"/>
              </a:rPr>
              <a:t>web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1" dirty="0">
                <a:latin typeface="Corbel" panose="020B0503020204020204" pitchFamily="34" charset="0"/>
                <a:cs typeface="Trebuchet MS"/>
              </a:rPr>
              <a:t>(Common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60" dirty="0">
                <a:latin typeface="Corbel" panose="020B0503020204020204" pitchFamily="34" charset="0"/>
                <a:cs typeface="Trebuchet MS"/>
              </a:rPr>
              <a:t>Crawl), </a:t>
            </a:r>
            <a:r>
              <a:rPr lang="en-US" sz="1800" spc="-52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" dirty="0">
                <a:latin typeface="Corbel" panose="020B0503020204020204" pitchFamily="34" charset="0"/>
                <a:cs typeface="Trebuchet MS"/>
              </a:rPr>
              <a:t>minus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Wikipedia</a:t>
            </a:r>
            <a:endParaRPr lang="en-US" sz="1800" dirty="0">
              <a:latin typeface="Corbel" panose="020B0503020204020204" pitchFamily="34" charset="0"/>
              <a:cs typeface="Trebuchet MS"/>
            </a:endParaRPr>
          </a:p>
          <a:p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912225" y="6327775"/>
            <a:ext cx="23177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123</a:t>
            </a:fld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62307" y="2980944"/>
            <a:ext cx="8940641" cy="2162651"/>
            <a:chOff x="216408" y="3974591"/>
            <a:chExt cx="11920855" cy="2883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3974591"/>
              <a:ext cx="11920728" cy="28834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358" y="4391754"/>
              <a:ext cx="10921283" cy="2044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GPT-3: A Very Large Language Model (2020)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0453D-3AD6-1714-1A4D-5DA9F7C2A25F}"/>
              </a:ext>
            </a:extLst>
          </p:cNvPr>
          <p:cNvSpPr txBox="1"/>
          <p:nvPr/>
        </p:nvSpPr>
        <p:spPr>
          <a:xfrm>
            <a:off x="2286000" y="49051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Sbhya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Chhabria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Michael Tang]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18503-7FBF-2324-EEBC-325C0069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layers &amp; parameters </a:t>
            </a:r>
          </a:p>
          <a:p>
            <a:r>
              <a:rPr lang="en-US" dirty="0"/>
              <a:t>Bigger dataset </a:t>
            </a:r>
          </a:p>
          <a:p>
            <a:r>
              <a:rPr lang="en-US" dirty="0"/>
              <a:t>Longer training </a:t>
            </a:r>
          </a:p>
          <a:p>
            <a:r>
              <a:rPr lang="en-US" dirty="0"/>
              <a:t>Larger embedding/hidden dimension </a:t>
            </a:r>
          </a:p>
          <a:p>
            <a:r>
              <a:rPr lang="en-US" dirty="0"/>
              <a:t>Larger context window </a:t>
            </a:r>
          </a:p>
        </p:txBody>
      </p:sp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35F4BA4-FD0D-2F2D-39E8-43C546CCC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66"/>
          <a:stretch/>
        </p:blipFill>
        <p:spPr>
          <a:xfrm>
            <a:off x="1196163" y="3038587"/>
            <a:ext cx="6490086" cy="169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9961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7767-9F38-41E5-14CD-3A56AE52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Size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9BB6-F46C-15A8-EBD1-D1347283E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spc="-10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BERT-Base</a:t>
            </a:r>
            <a:r>
              <a:rPr lang="en-US" sz="20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1" dirty="0">
                <a:latin typeface="Corbel" panose="020B0503020204020204" pitchFamily="34" charset="0"/>
                <a:cs typeface="Microsoft Sans Serif"/>
              </a:rPr>
              <a:t>model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56" dirty="0">
                <a:latin typeface="Corbel" panose="020B0503020204020204" pitchFamily="34" charset="0"/>
                <a:cs typeface="Microsoft Sans Serif"/>
              </a:rPr>
              <a:t>has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12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4" dirty="0"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blocks,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12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6" dirty="0">
                <a:latin typeface="Corbel" panose="020B0503020204020204" pitchFamily="34" charset="0"/>
                <a:cs typeface="Microsoft Sans Serif"/>
              </a:rPr>
              <a:t>attention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5" dirty="0">
                <a:latin typeface="Corbel" panose="020B0503020204020204" pitchFamily="34" charset="0"/>
                <a:cs typeface="Microsoft Sans Serif"/>
              </a:rPr>
              <a:t>heads,</a:t>
            </a:r>
          </a:p>
          <a:p>
            <a:pPr lvl="1"/>
            <a:r>
              <a:rPr lang="en-US" sz="1600" spc="30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110M</a:t>
            </a:r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  <a:endParaRPr lang="en-US" sz="1600" dirty="0"/>
          </a:p>
          <a:p>
            <a:endParaRPr lang="en-US" sz="2000" dirty="0"/>
          </a:p>
          <a:p>
            <a:r>
              <a:rPr lang="en-US" sz="2000" spc="-7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BERT-Large</a:t>
            </a:r>
            <a:r>
              <a:rPr lang="en-US" sz="20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1" dirty="0">
                <a:latin typeface="Corbel" panose="020B0503020204020204" pitchFamily="34" charset="0"/>
                <a:cs typeface="Microsoft Sans Serif"/>
              </a:rPr>
              <a:t>model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56" dirty="0">
                <a:latin typeface="Corbel" panose="020B0503020204020204" pitchFamily="34" charset="0"/>
                <a:cs typeface="Microsoft Sans Serif"/>
              </a:rPr>
              <a:t>has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24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4" dirty="0"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blocks,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16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6" dirty="0">
                <a:latin typeface="Corbel" panose="020B0503020204020204" pitchFamily="34" charset="0"/>
                <a:cs typeface="Microsoft Sans Serif"/>
              </a:rPr>
              <a:t>attention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5" dirty="0">
                <a:latin typeface="Corbel" panose="020B0503020204020204" pitchFamily="34" charset="0"/>
                <a:cs typeface="Microsoft Sans Serif"/>
              </a:rPr>
              <a:t>heads,</a:t>
            </a:r>
          </a:p>
          <a:p>
            <a:pPr lvl="1"/>
            <a:r>
              <a:rPr lang="en-US" sz="1600" spc="30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340M</a:t>
            </a:r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</a:p>
          <a:p>
            <a:pPr lvl="1"/>
            <a:endParaRPr lang="en-US" sz="1600" spc="15" dirty="0">
              <a:highlight>
                <a:srgbClr val="FFFF00"/>
              </a:highlight>
              <a:latin typeface="Corbel" panose="020B0503020204020204" pitchFamily="34" charset="0"/>
              <a:cs typeface="Microsoft Sans Serif"/>
            </a:endParaRPr>
          </a:p>
          <a:p>
            <a:r>
              <a:rPr lang="en-US" sz="2000" spc="-9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GPT-2</a:t>
            </a:r>
            <a:r>
              <a:rPr lang="en-US" sz="2000" spc="-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30" dirty="0">
                <a:latin typeface="Corbel" panose="020B0503020204020204" pitchFamily="34" charset="0"/>
                <a:cs typeface="Microsoft Sans Serif"/>
              </a:rPr>
              <a:t>is </a:t>
            </a:r>
            <a:r>
              <a:rPr lang="en-US" sz="2000" spc="38" dirty="0">
                <a:latin typeface="Corbel" panose="020B0503020204020204" pitchFamily="34" charset="0"/>
                <a:cs typeface="Microsoft Sans Serif"/>
              </a:rPr>
              <a:t>trained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Corbel" panose="020B0503020204020204" pitchFamily="34" charset="0"/>
                <a:cs typeface="Microsoft Sans Serif"/>
              </a:rPr>
              <a:t>on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9" dirty="0">
                <a:latin typeface="Corbel" panose="020B0503020204020204" pitchFamily="34" charset="0"/>
                <a:cs typeface="Microsoft Sans Serif"/>
              </a:rPr>
              <a:t>40GB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79" dirty="0">
                <a:latin typeface="Corbel" panose="020B0503020204020204" pitchFamily="34" charset="0"/>
                <a:cs typeface="Microsoft Sans Serif"/>
              </a:rPr>
              <a:t>of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90" dirty="0">
                <a:latin typeface="Corbel" panose="020B0503020204020204" pitchFamily="34" charset="0"/>
                <a:cs typeface="Microsoft Sans Serif"/>
              </a:rPr>
              <a:t>text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Corbel" panose="020B0503020204020204" pitchFamily="34" charset="0"/>
                <a:cs typeface="Microsoft Sans Serif"/>
              </a:rPr>
              <a:t>data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8" dirty="0">
                <a:latin typeface="Corbel" panose="020B0503020204020204" pitchFamily="34" charset="0"/>
                <a:cs typeface="Microsoft Sans Serif"/>
              </a:rPr>
              <a:t>(8M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" dirty="0">
                <a:latin typeface="Corbel" panose="020B0503020204020204" pitchFamily="34" charset="0"/>
                <a:cs typeface="Microsoft Sans Serif"/>
              </a:rPr>
              <a:t>webpages)! </a:t>
            </a:r>
          </a:p>
          <a:p>
            <a:pPr lvl="1"/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1.5B</a:t>
            </a:r>
            <a:r>
              <a:rPr lang="en-US" sz="1600" spc="-41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  <a:endParaRPr lang="en-US" sz="1600" dirty="0">
              <a:highlight>
                <a:srgbClr val="FFFF00"/>
              </a:highlight>
              <a:latin typeface="Corbel" panose="020B0503020204020204" pitchFamily="34" charset="0"/>
              <a:cs typeface="Microsoft Sans Serif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spc="-98" dirty="0">
                <a:solidFill>
                  <a:srgbClr val="C00000"/>
                </a:solidFill>
                <a:latin typeface="Corbel" panose="020B0503020204020204" pitchFamily="34" charset="0"/>
              </a:rPr>
              <a:t>GPT-3</a:t>
            </a:r>
            <a:r>
              <a:rPr lang="en-US" sz="2000" spc="-94" dirty="0">
                <a:solidFill>
                  <a:srgbClr val="C00000"/>
                </a:solidFill>
                <a:latin typeface="Corbel" panose="020B0503020204020204" pitchFamily="34" charset="0"/>
              </a:rPr>
              <a:t>  </a:t>
            </a:r>
            <a:r>
              <a:rPr lang="en-US" sz="2000" spc="-45" dirty="0">
                <a:latin typeface="Corbel" panose="020B0503020204020204" pitchFamily="34" charset="0"/>
              </a:rPr>
              <a:t>is </a:t>
            </a:r>
            <a:r>
              <a:rPr lang="en-US" sz="2000" spc="-34" dirty="0">
                <a:latin typeface="Corbel" panose="020B0503020204020204" pitchFamily="34" charset="0"/>
              </a:rPr>
              <a:t>an </a:t>
            </a:r>
            <a:r>
              <a:rPr lang="en-US" sz="2000" spc="-4" dirty="0">
                <a:latin typeface="Corbel" panose="020B0503020204020204" pitchFamily="34" charset="0"/>
              </a:rPr>
              <a:t>even </a:t>
            </a:r>
            <a:r>
              <a:rPr lang="en-US" sz="2000" spc="60" dirty="0">
                <a:latin typeface="Corbel" panose="020B0503020204020204" pitchFamily="34" charset="0"/>
              </a:rPr>
              <a:t>bigger </a:t>
            </a:r>
            <a:r>
              <a:rPr lang="en-US" sz="2000" spc="4" dirty="0">
                <a:latin typeface="Corbel" panose="020B0503020204020204" pitchFamily="34" charset="0"/>
              </a:rPr>
              <a:t>version</a:t>
            </a:r>
            <a:r>
              <a:rPr lang="en-US" sz="2000" spc="8" dirty="0">
                <a:latin typeface="Corbel" panose="020B0503020204020204" pitchFamily="34" charset="0"/>
              </a:rPr>
              <a:t> </a:t>
            </a:r>
            <a:r>
              <a:rPr lang="en-US" sz="2000" spc="79" dirty="0">
                <a:latin typeface="Corbel" panose="020B0503020204020204" pitchFamily="34" charset="0"/>
              </a:rPr>
              <a:t>of </a:t>
            </a:r>
            <a:r>
              <a:rPr lang="en-US" sz="2000" spc="-79" dirty="0">
                <a:latin typeface="Corbel" panose="020B0503020204020204" pitchFamily="34" charset="0"/>
              </a:rPr>
              <a:t>GPT-2, </a:t>
            </a:r>
            <a:r>
              <a:rPr lang="en-US" sz="2000" spc="86" dirty="0">
                <a:latin typeface="Corbel" panose="020B0503020204020204" pitchFamily="34" charset="0"/>
              </a:rPr>
              <a:t>but </a:t>
            </a:r>
            <a:r>
              <a:rPr lang="en-US" sz="2000" spc="-469" dirty="0">
                <a:latin typeface="Corbel" panose="020B0503020204020204" pitchFamily="34" charset="0"/>
              </a:rPr>
              <a:t> </a:t>
            </a:r>
            <a:r>
              <a:rPr lang="en-US" sz="2000" spc="26" dirty="0">
                <a:latin typeface="Corbel" panose="020B0503020204020204" pitchFamily="34" charset="0"/>
              </a:rPr>
              <a:t>isn’t</a:t>
            </a:r>
            <a:r>
              <a:rPr lang="en-US" sz="2000" spc="11" dirty="0">
                <a:latin typeface="Corbel" panose="020B0503020204020204" pitchFamily="34" charset="0"/>
              </a:rPr>
              <a:t> </a:t>
            </a:r>
            <a:r>
              <a:rPr lang="en-US" sz="2000" spc="8" dirty="0">
                <a:latin typeface="Corbel" panose="020B0503020204020204" pitchFamily="34" charset="0"/>
              </a:rPr>
              <a:t>open-source</a:t>
            </a:r>
          </a:p>
          <a:p>
            <a:pPr lvl="1"/>
            <a:r>
              <a:rPr lang="en-US" sz="1600" spc="-38" dirty="0">
                <a:highlight>
                  <a:srgbClr val="FFFF00"/>
                </a:highlight>
                <a:latin typeface="Corbel" panose="020B0503020204020204" pitchFamily="34" charset="0"/>
              </a:rPr>
              <a:t>175B </a:t>
            </a:r>
            <a:r>
              <a:rPr lang="en-US" sz="1600" spc="8" dirty="0">
                <a:highlight>
                  <a:srgbClr val="FFFF00"/>
                </a:highlight>
                <a:latin typeface="Corbel" panose="020B0503020204020204" pitchFamily="34" charset="0"/>
              </a:rPr>
              <a:t>parameters!</a:t>
            </a:r>
            <a:endParaRPr lang="en-US" sz="1600" dirty="0">
              <a:highlight>
                <a:srgbClr val="FFFF00"/>
              </a:highlight>
              <a:latin typeface="Corbel" panose="020B0503020204020204" pitchFamily="34" charset="0"/>
            </a:endParaRPr>
          </a:p>
          <a:p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12760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38" y="152400"/>
            <a:ext cx="7110527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0813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GPT3: Try it yourself!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1F9F-5D34-4059-73FB-50877D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BF7E5-01EB-9AE0-4F1D-C5323876E508}"/>
              </a:ext>
            </a:extLst>
          </p:cNvPr>
          <p:cNvSpPr txBox="1"/>
          <p:nvPr/>
        </p:nvSpPr>
        <p:spPr>
          <a:xfrm>
            <a:off x="1020233" y="1916210"/>
            <a:ext cx="688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2"/>
              </a:rPr>
              <a:t>https://beta.openai.com/playground</a:t>
            </a:r>
            <a:r>
              <a:rPr lang="en-US" sz="2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3046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TODO: Elaborate the pipeline for dev of LMs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0DD0B14-64DA-2722-B0A1-721F64A075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642546"/>
            <a:ext cx="8521700" cy="24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918854" y="407880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https://twitter.com/tarantulae/status/1650170087708454913?t=ncWWY0FI0tYC_dYLs76r5g&amp;s=19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653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04DFAC35-FC15-B1A5-77DB-85B7FE63420F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9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10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11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050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21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22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23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1808-AED5-3152-7751-F4D9CB7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2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180719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179153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179086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180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67219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6785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68518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7042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183924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182019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181354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180719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/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blipFill>
                <a:blip r:embed="rId25"/>
                <a:stretch>
                  <a:fillRect l="-2459" t="-117143" r="-14754" b="-18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127">
            <a:extLst>
              <a:ext uri="{FF2B5EF4-FFF2-40B4-BE49-F238E27FC236}">
                <a16:creationId xmlns:a16="http://schemas.microsoft.com/office/drawing/2014/main" id="{B8F5CA2E-8038-0DE0-214B-E52178FC30F9}"/>
              </a:ext>
            </a:extLst>
          </p:cNvPr>
          <p:cNvSpPr txBox="1"/>
          <p:nvPr/>
        </p:nvSpPr>
        <p:spPr>
          <a:xfrm>
            <a:off x="2513005" y="866718"/>
            <a:ext cx="231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Scaled dot product</a:t>
            </a:r>
            <a:endParaRPr lang="zh-TW" altLang="en-US" sz="16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右大括弧 41">
            <a:extLst>
              <a:ext uri="{FF2B5EF4-FFF2-40B4-BE49-F238E27FC236}">
                <a16:creationId xmlns:a16="http://schemas.microsoft.com/office/drawing/2014/main" id="{4421962E-9CC3-BCDC-097E-2A0CD6809D6D}"/>
              </a:ext>
            </a:extLst>
          </p:cNvPr>
          <p:cNvSpPr/>
          <p:nvPr/>
        </p:nvSpPr>
        <p:spPr>
          <a:xfrm rot="5400000">
            <a:off x="3484315" y="355756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542-6315-033C-05A4-19DE65C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A82B35E2-ED8A-5698-F9E2-3F20EDD6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44" y="2521154"/>
            <a:ext cx="3798678" cy="2062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2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70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14203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14203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14203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54999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75987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93913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59580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14397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14397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14397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55193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76181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94106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14590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14590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14590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55386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76374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94299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15362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15362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15362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56158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77146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95071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10233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208667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208600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209957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96733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97368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98032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99938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213438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211533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210868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210233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112881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097113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104508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11066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292671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3043" r="-285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3043" r="-29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/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TW" sz="21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1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10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1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10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>
                                  <a:latin typeface="Corbel" panose="020B0503020204020204" pitchFamily="34" charset="0"/>
                                  <a:cs typeface="Tahoma" panose="020B0604030504040204" pitchFamily="34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10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zh-TW" altLang="en-US" sz="2100" dirty="0">
                                      <a:latin typeface="Corbel" panose="020B0503020204020204" pitchFamily="34" charset="0"/>
                                      <a:cs typeface="Tahoma" panose="020B0604030504040204" pitchFamily="34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1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blipFill>
                <a:blip r:embed="rId26"/>
                <a:stretch>
                  <a:fillRect l="-529" t="-19672" r="-317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5751BECF-A130-5C11-8802-898107BE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1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847665" y="203522"/>
            <a:ext cx="4166198" cy="340519"/>
          </a:xfrm>
          <a:prstGeom prst="wedgeRoundRectCallout">
            <a:avLst>
              <a:gd name="adj1" fmla="val -58878"/>
              <a:gd name="adj2" fmla="val -1805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Representation of “The” given the  attention weights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6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672721B1-0845-D71D-18E4-9B37ABD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Can write it in matrix form: </a:t>
                </a: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1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BEE174F-D5C0-C7D5-94A8-87892E1A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97558CE8-3D96-7653-AC8E-025A8AB4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58" y="216131"/>
            <a:ext cx="4597915" cy="4683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20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43CAFAF-E7CA-8E81-FD02-E149EA13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2" name="文字方塊 74">
            <a:extLst>
              <a:ext uri="{FF2B5EF4-FFF2-40B4-BE49-F238E27FC236}">
                <a16:creationId xmlns:a16="http://schemas.microsoft.com/office/drawing/2014/main" id="{FBA72B9B-A41D-E682-4FA8-BB864F96D181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47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Will there be any normalization (“curve fitting”) for the final grades? </a:t>
            </a:r>
            <a:r>
              <a:rPr lang="en-US" b="1" dirty="0"/>
              <a:t>Nope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Q: Will we have access to large[r] GPUs? </a:t>
            </a:r>
            <a:r>
              <a:rPr lang="en-US" b="1" dirty="0"/>
              <a:t>Yes,</a:t>
            </a:r>
            <a:r>
              <a:rPr lang="en-US" dirty="0"/>
              <a:t> Details after the midterm.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midterm:</a:t>
            </a:r>
          </a:p>
          <a:p>
            <a:pPr lvl="1"/>
            <a:r>
              <a:rPr lang="en-US" dirty="0"/>
              <a:t>will be on March 7 during class time. </a:t>
            </a:r>
          </a:p>
          <a:p>
            <a:pPr lvl="1"/>
            <a:r>
              <a:rPr lang="en-US" dirty="0"/>
              <a:t>it will be on paper </a:t>
            </a:r>
          </a:p>
          <a:p>
            <a:pPr lvl="1"/>
            <a:r>
              <a:rPr lang="en-US" dirty="0"/>
              <a:t>It will be based on the ideas you have seen in homework and lectures. If you understand them, you’re set! </a:t>
            </a:r>
          </a:p>
          <a:p>
            <a:pPr lvl="1"/>
            <a:r>
              <a:rPr lang="en-US" dirty="0"/>
              <a:t>Scope HW 1-5 and lectures until today (Feb 23)</a:t>
            </a:r>
          </a:p>
        </p:txBody>
      </p:sp>
    </p:spTree>
    <p:extLst>
      <p:ext uri="{BB962C8B-B14F-4D97-AF65-F5344CB8AC3E}">
        <p14:creationId xmlns:p14="http://schemas.microsoft.com/office/powerpoint/2010/main" val="144696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91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Sinusoidal position encoding">
            <a:extLst>
              <a:ext uri="{FF2B5EF4-FFF2-40B4-BE49-F238E27FC236}">
                <a16:creationId xmlns:a16="http://schemas.microsoft.com/office/drawing/2014/main" id="{58961678-9EE6-DC92-6065-05F2944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93" y="42494"/>
            <a:ext cx="6236065" cy="30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4EF851FB-ED4A-127C-7424-25D3E612E2FF}"/>
              </a:ext>
            </a:extLst>
          </p:cNvPr>
          <p:cNvSpPr txBox="1">
            <a:spLocks/>
          </p:cNvSpPr>
          <p:nvPr/>
        </p:nvSpPr>
        <p:spPr>
          <a:xfrm>
            <a:off x="27723" y="475022"/>
            <a:ext cx="259957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An approach: </a:t>
            </a:r>
          </a:p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Sine/Cosine encoding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Self-Attention: Back to Big Picture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is a powerful mechanism to create context-aware representations</a:t>
            </a:r>
          </a:p>
          <a:p>
            <a:r>
              <a:rPr lang="en-US" dirty="0"/>
              <a:t>A way to focus on select parts of the input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Better at maintaining </a:t>
            </a:r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long-distance dependencies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in the context. 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9D717302-7D3A-C53F-EA0C-DCB9908460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3121277" y="2189756"/>
            <a:ext cx="2901445" cy="1617527"/>
            <a:chOff x="1597794" y="930625"/>
            <a:chExt cx="6063909" cy="3316724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/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blipFill>
                  <a:blip r:embed="rId3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/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blipFill>
                  <a:blip r:embed="rId4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/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blipFill>
                  <a:blip r:embed="rId5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/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blipFill>
                  <a:blip r:embed="rId6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11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AD76CD-159F-CA0E-A35B-CDA409DB0F3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5222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57FF8-21B7-9CDA-4E65-E082FBA3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Self-Attention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1B27E-794D-0002-7A41-DD5DBF215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i="1" dirty="0"/>
              <a:t>n</a:t>
            </a:r>
            <a:r>
              <a:rPr lang="en-US" dirty="0"/>
              <a:t> = sequence length, </a:t>
            </a:r>
            <a:r>
              <a:rPr lang="en-US" i="1" dirty="0"/>
              <a:t>d</a:t>
            </a:r>
            <a:r>
              <a:rPr lang="en-US" dirty="0"/>
              <a:t> = hidden dimension</a:t>
            </a:r>
          </a:p>
          <a:p>
            <a:r>
              <a:rPr lang="en-US" dirty="0"/>
              <a:t>Quadratic complexity, but: </a:t>
            </a:r>
          </a:p>
          <a:p>
            <a:pPr lvl="1"/>
            <a:r>
              <a:rPr lang="en-US" dirty="0"/>
              <a:t>O(1) sequential operations (not linear like in RNN)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Efficient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implementations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DF606-20AF-FA50-0564-6FFBCBF8A274}"/>
              </a:ext>
            </a:extLst>
          </p:cNvPr>
          <p:cNvGrpSpPr/>
          <p:nvPr/>
        </p:nvGrpSpPr>
        <p:grpSpPr>
          <a:xfrm>
            <a:off x="1354004" y="1373933"/>
            <a:ext cx="6004058" cy="1197817"/>
            <a:chOff x="246722" y="385009"/>
            <a:chExt cx="6004058" cy="1197817"/>
          </a:xfrm>
        </p:grpSpPr>
        <p:pic>
          <p:nvPicPr>
            <p:cNvPr id="7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89CE231F-19FA-3ACF-45F7-29D4F8F37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46" r="30593" b="48308"/>
            <a:stretch/>
          </p:blipFill>
          <p:spPr>
            <a:xfrm>
              <a:off x="246722" y="1482814"/>
              <a:ext cx="6004057" cy="100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6CF36FA7-957C-1D57-3171-478CCA11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43" r="30593" b="60762"/>
            <a:stretch/>
          </p:blipFill>
          <p:spPr>
            <a:xfrm>
              <a:off x="246723" y="385009"/>
              <a:ext cx="6004057" cy="1041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3E12E3-0AA9-7544-5F71-0B1E4D2FEFA6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695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parallel attention layers </a:t>
            </a:r>
            <a:r>
              <a:rPr lang="en-US" dirty="0"/>
              <a:t>is quite common. </a:t>
            </a:r>
          </a:p>
          <a:p>
            <a:pPr lvl="1"/>
            <a:r>
              <a:rPr lang="en-US" dirty="0"/>
              <a:t>Each attention layer has its own parameters. </a:t>
            </a:r>
          </a:p>
          <a:p>
            <a:pPr lvl="1"/>
            <a:r>
              <a:rPr lang="en-US" dirty="0"/>
              <a:t>Concatenate the results and run them through a linear projection. 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1862079" y="2678198"/>
            <a:ext cx="2901445" cy="1562070"/>
            <a:chOff x="1597794" y="930625"/>
            <a:chExt cx="6063909" cy="3203010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文字方塊 116">
                <a:extLst>
                  <a:ext uri="{FF2B5EF4-FFF2-40B4-BE49-F238E27FC236}">
                    <a16:creationId xmlns:a16="http://schemas.microsoft.com/office/drawing/2014/main" id="{14FFEDB4-FF48-F8B8-1861-02B199C45F29}"/>
                  </a:ext>
                </a:extLst>
              </p:cNvPr>
              <p:cNvSpPr txBox="1"/>
              <p:nvPr/>
            </p:nvSpPr>
            <p:spPr>
              <a:xfrm>
                <a:off x="522980" y="1361988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文字方塊 130">
                <a:extLst>
                  <a:ext uri="{FF2B5EF4-FFF2-40B4-BE49-F238E27FC236}">
                    <a16:creationId xmlns:a16="http://schemas.microsoft.com/office/drawing/2014/main" id="{CF577B95-D1B3-8A75-A4F5-E0E514B7957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文字方塊 166">
                <a:extLst>
                  <a:ext uri="{FF2B5EF4-FFF2-40B4-BE49-F238E27FC236}">
                    <a16:creationId xmlns:a16="http://schemas.microsoft.com/office/drawing/2014/main" id="{E116835B-A446-0A38-B4CA-81E1812A52D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文字方塊 169">
                <a:extLst>
                  <a:ext uri="{FF2B5EF4-FFF2-40B4-BE49-F238E27FC236}">
                    <a16:creationId xmlns:a16="http://schemas.microsoft.com/office/drawing/2014/main" id="{E0C4B12C-20E3-CF1C-704C-F464CBEE7176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pic>
        <p:nvPicPr>
          <p:cNvPr id="47106" name="Picture 2" descr="Ghidorah (MonsterVerse) | Gojipedia | Fandom">
            <a:extLst>
              <a:ext uri="{FF2B5EF4-FFF2-40B4-BE49-F238E27FC236}">
                <a16:creationId xmlns:a16="http://schemas.microsoft.com/office/drawing/2014/main" id="{5606411D-3567-D278-A8CB-B2E29B5F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r="8196" b="39254"/>
          <a:stretch/>
        </p:blipFill>
        <p:spPr bwMode="auto">
          <a:xfrm>
            <a:off x="7412182" y="109190"/>
            <a:ext cx="1575682" cy="16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群組 1">
            <a:extLst>
              <a:ext uri="{FF2B5EF4-FFF2-40B4-BE49-F238E27FC236}">
                <a16:creationId xmlns:a16="http://schemas.microsoft.com/office/drawing/2014/main" id="{A0166EBE-6FFC-3BA3-9263-8E41666BB50F}"/>
              </a:ext>
            </a:extLst>
          </p:cNvPr>
          <p:cNvGrpSpPr/>
          <p:nvPr/>
        </p:nvGrpSpPr>
        <p:grpSpPr>
          <a:xfrm>
            <a:off x="2201454" y="2532874"/>
            <a:ext cx="256642" cy="285914"/>
            <a:chOff x="522980" y="1337615"/>
            <a:chExt cx="715162" cy="781684"/>
          </a:xfrm>
        </p:grpSpPr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B51A137B-7FE6-50DD-1045-8785F90ABBE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3" name="文字方塊 116">
              <a:extLst>
                <a:ext uri="{FF2B5EF4-FFF2-40B4-BE49-F238E27FC236}">
                  <a16:creationId xmlns:a16="http://schemas.microsoft.com/office/drawing/2014/main" id="{539D7D95-2193-80CD-687D-37B4AF4DFAED}"/>
                </a:ext>
              </a:extLst>
            </p:cNvPr>
            <p:cNvSpPr txBox="1"/>
            <p:nvPr/>
          </p:nvSpPr>
          <p:spPr>
            <a:xfrm>
              <a:off x="522980" y="1361988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4" name="群組 126">
            <a:extLst>
              <a:ext uri="{FF2B5EF4-FFF2-40B4-BE49-F238E27FC236}">
                <a16:creationId xmlns:a16="http://schemas.microsoft.com/office/drawing/2014/main" id="{D2F291B3-6251-BC61-7A4B-2C4BD4714F44}"/>
              </a:ext>
            </a:extLst>
          </p:cNvPr>
          <p:cNvGrpSpPr/>
          <p:nvPr/>
        </p:nvGrpSpPr>
        <p:grpSpPr>
          <a:xfrm>
            <a:off x="3009641" y="2532875"/>
            <a:ext cx="256642" cy="285915"/>
            <a:chOff x="522980" y="1337615"/>
            <a:chExt cx="715162" cy="781687"/>
          </a:xfrm>
        </p:grpSpPr>
        <p:sp>
          <p:nvSpPr>
            <p:cNvPr id="60" name="矩形 129">
              <a:extLst>
                <a:ext uri="{FF2B5EF4-FFF2-40B4-BE49-F238E27FC236}">
                  <a16:creationId xmlns:a16="http://schemas.microsoft.com/office/drawing/2014/main" id="{8F2ED2D2-C277-C10D-E97A-D8A2E230A068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1" name="文字方塊 130">
              <a:extLst>
                <a:ext uri="{FF2B5EF4-FFF2-40B4-BE49-F238E27FC236}">
                  <a16:creationId xmlns:a16="http://schemas.microsoft.com/office/drawing/2014/main" id="{1D7CC855-B0E6-3A0B-646C-2D2759D35E74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5" name="群組 164">
            <a:extLst>
              <a:ext uri="{FF2B5EF4-FFF2-40B4-BE49-F238E27FC236}">
                <a16:creationId xmlns:a16="http://schemas.microsoft.com/office/drawing/2014/main" id="{27370527-291A-51FF-5A09-87EAFE8B560B}"/>
              </a:ext>
            </a:extLst>
          </p:cNvPr>
          <p:cNvGrpSpPr/>
          <p:nvPr/>
        </p:nvGrpSpPr>
        <p:grpSpPr>
          <a:xfrm>
            <a:off x="3818240" y="2532875"/>
            <a:ext cx="256642" cy="285915"/>
            <a:chOff x="522980" y="1337615"/>
            <a:chExt cx="715162" cy="781687"/>
          </a:xfrm>
        </p:grpSpPr>
        <p:sp>
          <p:nvSpPr>
            <p:cNvPr id="58" name="矩形 165">
              <a:extLst>
                <a:ext uri="{FF2B5EF4-FFF2-40B4-BE49-F238E27FC236}">
                  <a16:creationId xmlns:a16="http://schemas.microsoft.com/office/drawing/2014/main" id="{2C1069EE-9DD9-6970-43DD-F1135073DA76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9" name="文字方塊 166">
              <a:extLst>
                <a:ext uri="{FF2B5EF4-FFF2-40B4-BE49-F238E27FC236}">
                  <a16:creationId xmlns:a16="http://schemas.microsoft.com/office/drawing/2014/main" id="{74577F2A-593E-3E8E-46B7-4B1CD1E59AD7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6" name="群組 167">
            <a:extLst>
              <a:ext uri="{FF2B5EF4-FFF2-40B4-BE49-F238E27FC236}">
                <a16:creationId xmlns:a16="http://schemas.microsoft.com/office/drawing/2014/main" id="{BDD23FFC-649D-66A3-1E67-8C170D1CD7E3}"/>
              </a:ext>
            </a:extLst>
          </p:cNvPr>
          <p:cNvGrpSpPr/>
          <p:nvPr/>
        </p:nvGrpSpPr>
        <p:grpSpPr>
          <a:xfrm>
            <a:off x="4624836" y="2532875"/>
            <a:ext cx="256642" cy="285915"/>
            <a:chOff x="522980" y="1337615"/>
            <a:chExt cx="715162" cy="781687"/>
          </a:xfrm>
        </p:grpSpPr>
        <p:sp>
          <p:nvSpPr>
            <p:cNvPr id="56" name="矩形 168">
              <a:extLst>
                <a:ext uri="{FF2B5EF4-FFF2-40B4-BE49-F238E27FC236}">
                  <a16:creationId xmlns:a16="http://schemas.microsoft.com/office/drawing/2014/main" id="{C7761840-3334-9CAD-0DE5-C4C9D826285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7" name="文字方塊 169">
              <a:extLst>
                <a:ext uri="{FF2B5EF4-FFF2-40B4-BE49-F238E27FC236}">
                  <a16:creationId xmlns:a16="http://schemas.microsoft.com/office/drawing/2014/main" id="{2F9D2B7C-9439-B121-E462-02E4E250DA78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7" name="直線單箭頭接點 25">
            <a:extLst>
              <a:ext uri="{FF2B5EF4-FFF2-40B4-BE49-F238E27FC236}">
                <a16:creationId xmlns:a16="http://schemas.microsoft.com/office/drawing/2014/main" id="{7A0EF800-E57C-547A-E2C7-2E59EB1565FB}"/>
              </a:ext>
            </a:extLst>
          </p:cNvPr>
          <p:cNvCxnSpPr>
            <a:cxnSpLocks/>
            <a:stCxn id="47168" idx="3"/>
          </p:cNvCxnSpPr>
          <p:nvPr/>
        </p:nvCxnSpPr>
        <p:spPr>
          <a:xfrm flipV="1">
            <a:off x="2203503" y="3623227"/>
            <a:ext cx="154316" cy="4868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70">
            <a:extLst>
              <a:ext uri="{FF2B5EF4-FFF2-40B4-BE49-F238E27FC236}">
                <a16:creationId xmlns:a16="http://schemas.microsoft.com/office/drawing/2014/main" id="{04C9998F-E4CF-68B6-4A01-49F319F39370}"/>
              </a:ext>
            </a:extLst>
          </p:cNvPr>
          <p:cNvCxnSpPr>
            <a:cxnSpLocks/>
            <a:stCxn id="47167" idx="3"/>
          </p:cNvCxnSpPr>
          <p:nvPr/>
        </p:nvCxnSpPr>
        <p:spPr>
          <a:xfrm flipV="1">
            <a:off x="3026404" y="3617788"/>
            <a:ext cx="148263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71">
            <a:extLst>
              <a:ext uri="{FF2B5EF4-FFF2-40B4-BE49-F238E27FC236}">
                <a16:creationId xmlns:a16="http://schemas.microsoft.com/office/drawing/2014/main" id="{EB3203CB-558D-F136-95BE-1AC45CDBC286}"/>
              </a:ext>
            </a:extLst>
          </p:cNvPr>
          <p:cNvCxnSpPr>
            <a:cxnSpLocks/>
            <a:stCxn id="47166" idx="3"/>
          </p:cNvCxnSpPr>
          <p:nvPr/>
        </p:nvCxnSpPr>
        <p:spPr>
          <a:xfrm flipV="1">
            <a:off x="3820289" y="3617788"/>
            <a:ext cx="160396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72">
            <a:extLst>
              <a:ext uri="{FF2B5EF4-FFF2-40B4-BE49-F238E27FC236}">
                <a16:creationId xmlns:a16="http://schemas.microsoft.com/office/drawing/2014/main" id="{F3080C96-A94F-2772-FB04-41A988EFEED1}"/>
              </a:ext>
            </a:extLst>
          </p:cNvPr>
          <p:cNvCxnSpPr>
            <a:cxnSpLocks/>
            <a:stCxn id="47165" idx="3"/>
          </p:cNvCxnSpPr>
          <p:nvPr/>
        </p:nvCxnSpPr>
        <p:spPr>
          <a:xfrm flipV="1">
            <a:off x="4626885" y="3623227"/>
            <a:ext cx="161280" cy="49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73">
            <a:extLst>
              <a:ext uri="{FF2B5EF4-FFF2-40B4-BE49-F238E27FC236}">
                <a16:creationId xmlns:a16="http://schemas.microsoft.com/office/drawing/2014/main" id="{6C56BF14-581D-4BE0-CF50-793D405C7699}"/>
              </a:ext>
            </a:extLst>
          </p:cNvPr>
          <p:cNvCxnSpPr>
            <a:cxnSpLocks/>
          </p:cNvCxnSpPr>
          <p:nvPr/>
        </p:nvCxnSpPr>
        <p:spPr>
          <a:xfrm flipV="1">
            <a:off x="2357974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74">
            <a:extLst>
              <a:ext uri="{FF2B5EF4-FFF2-40B4-BE49-F238E27FC236}">
                <a16:creationId xmlns:a16="http://schemas.microsoft.com/office/drawing/2014/main" id="{8BF15BB0-D92F-CEC4-EA24-C5F65B1BE0D4}"/>
              </a:ext>
            </a:extLst>
          </p:cNvPr>
          <p:cNvCxnSpPr>
            <a:cxnSpLocks/>
          </p:cNvCxnSpPr>
          <p:nvPr/>
        </p:nvCxnSpPr>
        <p:spPr>
          <a:xfrm flipV="1">
            <a:off x="3174821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75">
            <a:extLst>
              <a:ext uri="{FF2B5EF4-FFF2-40B4-BE49-F238E27FC236}">
                <a16:creationId xmlns:a16="http://schemas.microsoft.com/office/drawing/2014/main" id="{DC775DFF-043E-20E4-CB38-EAEC064C2F25}"/>
              </a:ext>
            </a:extLst>
          </p:cNvPr>
          <p:cNvCxnSpPr>
            <a:cxnSpLocks/>
          </p:cNvCxnSpPr>
          <p:nvPr/>
        </p:nvCxnSpPr>
        <p:spPr>
          <a:xfrm flipV="1">
            <a:off x="3980839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76">
            <a:extLst>
              <a:ext uri="{FF2B5EF4-FFF2-40B4-BE49-F238E27FC236}">
                <a16:creationId xmlns:a16="http://schemas.microsoft.com/office/drawing/2014/main" id="{00883A45-598F-DBC5-9896-3383864022C3}"/>
              </a:ext>
            </a:extLst>
          </p:cNvPr>
          <p:cNvCxnSpPr>
            <a:cxnSpLocks/>
          </p:cNvCxnSpPr>
          <p:nvPr/>
        </p:nvCxnSpPr>
        <p:spPr>
          <a:xfrm flipV="1">
            <a:off x="4788319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8">
            <a:extLst>
              <a:ext uri="{FF2B5EF4-FFF2-40B4-BE49-F238E27FC236}">
                <a16:creationId xmlns:a16="http://schemas.microsoft.com/office/drawing/2014/main" id="{78ECC4B6-6FE1-A49A-3F79-8BF23F6251D8}"/>
              </a:ext>
            </a:extLst>
          </p:cNvPr>
          <p:cNvSpPr/>
          <p:nvPr/>
        </p:nvSpPr>
        <p:spPr>
          <a:xfrm>
            <a:off x="2109949" y="2980331"/>
            <a:ext cx="2901445" cy="6374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Corbel" panose="020B0503020204020204" pitchFamily="34" charset="0"/>
              </a:rPr>
              <a:t>Self-Attention Layer</a:t>
            </a:r>
            <a:endParaRPr lang="zh-TW" alt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/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/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/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/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95" name="TextBox 47194">
            <a:extLst>
              <a:ext uri="{FF2B5EF4-FFF2-40B4-BE49-F238E27FC236}">
                <a16:creationId xmlns:a16="http://schemas.microsoft.com/office/drawing/2014/main" id="{EF1A02E7-1655-39F8-D620-8EB393223EAE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62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Make it </a:t>
            </a:r>
            <a:r>
              <a:rPr lang="en-US" dirty="0">
                <a:solidFill>
                  <a:srgbClr val="C00000"/>
                </a:solidFill>
              </a:rPr>
              <a:t>Deep</a:t>
            </a:r>
            <a:r>
              <a:rPr lang="en-US" dirty="0"/>
              <a:t>? 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A80493-6C8B-44AC-416E-902CC5653E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8336"/>
          <a:stretch/>
        </p:blipFill>
        <p:spPr>
          <a:xfrm>
            <a:off x="5991225" y="180975"/>
            <a:ext cx="3152775" cy="188277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7" name="矩形: 圓角 8">
            <a:extLst>
              <a:ext uri="{FF2B5EF4-FFF2-40B4-BE49-F238E27FC236}">
                <a16:creationId xmlns:a16="http://schemas.microsoft.com/office/drawing/2014/main" id="{10683730-6D83-35E5-BEB0-A811E5749C5F}"/>
              </a:ext>
            </a:extLst>
          </p:cNvPr>
          <p:cNvSpPr/>
          <p:nvPr/>
        </p:nvSpPr>
        <p:spPr>
          <a:xfrm>
            <a:off x="1856065" y="3652289"/>
            <a:ext cx="2412185" cy="65967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</a:rPr>
              <a:t>Multi-Headed </a:t>
            </a:r>
            <a:br>
              <a:rPr lang="en-US" altLang="zh-TW" sz="1600" dirty="0">
                <a:latin typeface="Corbel" panose="020B0503020204020204" pitchFamily="34" charset="0"/>
              </a:rPr>
            </a:br>
            <a:r>
              <a:rPr lang="en-US" altLang="zh-TW" sz="1600" dirty="0">
                <a:latin typeface="Corbel" panose="020B0503020204020204" pitchFamily="34" charset="0"/>
              </a:rPr>
              <a:t>Self-Attention Layer</a:t>
            </a:r>
            <a:endParaRPr lang="zh-TW" altLang="en-US" sz="1600" dirty="0">
              <a:latin typeface="Corbel" panose="020B05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C41768-28CF-7289-5876-14858B5A2BAD}"/>
              </a:ext>
            </a:extLst>
          </p:cNvPr>
          <p:cNvSpPr/>
          <p:nvPr/>
        </p:nvSpPr>
        <p:spPr>
          <a:xfrm>
            <a:off x="205104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E58F12-EC7F-D14C-15AD-C3911E590D1A}"/>
              </a:ext>
            </a:extLst>
          </p:cNvPr>
          <p:cNvSpPr/>
          <p:nvPr/>
        </p:nvSpPr>
        <p:spPr>
          <a:xfrm>
            <a:off x="277640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85EF6B-9495-23B6-FF86-EB0E6AC7B8A6}"/>
              </a:ext>
            </a:extLst>
          </p:cNvPr>
          <p:cNvSpPr/>
          <p:nvPr/>
        </p:nvSpPr>
        <p:spPr>
          <a:xfrm>
            <a:off x="350176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cxnSp>
        <p:nvCxnSpPr>
          <p:cNvPr id="40" name="直線單箭頭接點 25">
            <a:extLst>
              <a:ext uri="{FF2B5EF4-FFF2-40B4-BE49-F238E27FC236}">
                <a16:creationId xmlns:a16="http://schemas.microsoft.com/office/drawing/2014/main" id="{4289F968-4282-180F-A39A-E6E4C91BFF6B}"/>
              </a:ext>
            </a:extLst>
          </p:cNvPr>
          <p:cNvCxnSpPr>
            <a:cxnSpLocks/>
          </p:cNvCxnSpPr>
          <p:nvPr/>
        </p:nvCxnSpPr>
        <p:spPr>
          <a:xfrm flipV="1">
            <a:off x="2338919" y="4313728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25">
            <a:extLst>
              <a:ext uri="{FF2B5EF4-FFF2-40B4-BE49-F238E27FC236}">
                <a16:creationId xmlns:a16="http://schemas.microsoft.com/office/drawing/2014/main" id="{60C5D781-BA73-96EF-BD17-2C0448F8A136}"/>
              </a:ext>
            </a:extLst>
          </p:cNvPr>
          <p:cNvCxnSpPr>
            <a:cxnSpLocks/>
          </p:cNvCxnSpPr>
          <p:nvPr/>
        </p:nvCxnSpPr>
        <p:spPr>
          <a:xfrm flipV="1">
            <a:off x="306954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25">
            <a:extLst>
              <a:ext uri="{FF2B5EF4-FFF2-40B4-BE49-F238E27FC236}">
                <a16:creationId xmlns:a16="http://schemas.microsoft.com/office/drawing/2014/main" id="{1B69A15A-5FFD-5064-00AD-4DEC26B1849A}"/>
              </a:ext>
            </a:extLst>
          </p:cNvPr>
          <p:cNvCxnSpPr>
            <a:cxnSpLocks/>
          </p:cNvCxnSpPr>
          <p:nvPr/>
        </p:nvCxnSpPr>
        <p:spPr>
          <a:xfrm flipV="1">
            <a:off x="377327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25">
            <a:extLst>
              <a:ext uri="{FF2B5EF4-FFF2-40B4-BE49-F238E27FC236}">
                <a16:creationId xmlns:a16="http://schemas.microsoft.com/office/drawing/2014/main" id="{B585D337-8BCB-0E2F-59EE-34C055D5F8A5}"/>
              </a:ext>
            </a:extLst>
          </p:cNvPr>
          <p:cNvCxnSpPr>
            <a:cxnSpLocks/>
          </p:cNvCxnSpPr>
          <p:nvPr/>
        </p:nvCxnSpPr>
        <p:spPr>
          <a:xfrm flipV="1">
            <a:off x="2308544" y="3408304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5">
            <a:extLst>
              <a:ext uri="{FF2B5EF4-FFF2-40B4-BE49-F238E27FC236}">
                <a16:creationId xmlns:a16="http://schemas.microsoft.com/office/drawing/2014/main" id="{179B0E64-AB4F-3D06-2F60-21DA199F35E9}"/>
              </a:ext>
            </a:extLst>
          </p:cNvPr>
          <p:cNvCxnSpPr>
            <a:cxnSpLocks/>
          </p:cNvCxnSpPr>
          <p:nvPr/>
        </p:nvCxnSpPr>
        <p:spPr>
          <a:xfrm flipV="1">
            <a:off x="303916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897FC6C2-914F-3B64-BA8A-19FDAEAF2745}"/>
              </a:ext>
            </a:extLst>
          </p:cNvPr>
          <p:cNvCxnSpPr>
            <a:cxnSpLocks/>
          </p:cNvCxnSpPr>
          <p:nvPr/>
        </p:nvCxnSpPr>
        <p:spPr>
          <a:xfrm flipV="1">
            <a:off x="374289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FFD582-BA7A-5E4F-5B99-133861D858DD}"/>
              </a:ext>
            </a:extLst>
          </p:cNvPr>
          <p:cNvGrpSpPr/>
          <p:nvPr/>
        </p:nvGrpSpPr>
        <p:grpSpPr>
          <a:xfrm>
            <a:off x="1863449" y="2273459"/>
            <a:ext cx="2412185" cy="1133076"/>
            <a:chOff x="1863449" y="2273459"/>
            <a:chExt cx="2412185" cy="1133076"/>
          </a:xfrm>
        </p:grpSpPr>
        <p:sp>
          <p:nvSpPr>
            <p:cNvPr id="46" name="矩形: 圓角 8">
              <a:extLst>
                <a:ext uri="{FF2B5EF4-FFF2-40B4-BE49-F238E27FC236}">
                  <a16:creationId xmlns:a16="http://schemas.microsoft.com/office/drawing/2014/main" id="{2E582CEF-9ECF-F4AB-6FE7-9A75F56A1088}"/>
                </a:ext>
              </a:extLst>
            </p:cNvPr>
            <p:cNvSpPr/>
            <p:nvPr/>
          </p:nvSpPr>
          <p:spPr>
            <a:xfrm>
              <a:off x="1863449" y="2746865"/>
              <a:ext cx="2412185" cy="659670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Corbel" panose="020B0503020204020204" pitchFamily="34" charset="0"/>
                </a:rPr>
                <a:t>Feed Forward Network</a:t>
              </a:r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47" name="直線單箭頭接點 25">
              <a:extLst>
                <a:ext uri="{FF2B5EF4-FFF2-40B4-BE49-F238E27FC236}">
                  <a16:creationId xmlns:a16="http://schemas.microsoft.com/office/drawing/2014/main" id="{7A3046E8-A68E-92C9-3EC7-25F86FDD3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1820" y="2502880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25">
              <a:extLst>
                <a:ext uri="{FF2B5EF4-FFF2-40B4-BE49-F238E27FC236}">
                  <a16:creationId xmlns:a16="http://schemas.microsoft.com/office/drawing/2014/main" id="{EF3B5316-53ED-857C-2A9E-1F525AF1F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244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25">
              <a:extLst>
                <a:ext uri="{FF2B5EF4-FFF2-40B4-BE49-F238E27FC236}">
                  <a16:creationId xmlns:a16="http://schemas.microsoft.com/office/drawing/2014/main" id="{289FB39E-1DE3-1DC7-B70D-FF32B4105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617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986B74E-15B2-609F-F24C-01FF59CE874F}"/>
                </a:ext>
              </a:extLst>
            </p:cNvPr>
            <p:cNvSpPr/>
            <p:nvPr/>
          </p:nvSpPr>
          <p:spPr>
            <a:xfrm>
              <a:off x="205316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DD5898-96BC-9911-33CE-677608018DC7}"/>
                </a:ext>
              </a:extLst>
            </p:cNvPr>
            <p:cNvSpPr/>
            <p:nvPr/>
          </p:nvSpPr>
          <p:spPr>
            <a:xfrm>
              <a:off x="277852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821429-C509-6971-D86F-E7AFCC61E164}"/>
                </a:ext>
              </a:extLst>
            </p:cNvPr>
            <p:cNvSpPr/>
            <p:nvPr/>
          </p:nvSpPr>
          <p:spPr>
            <a:xfrm>
              <a:off x="350388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Corbel" panose="020B0503020204020204" pitchFamily="34" charset="0"/>
              </a:rPr>
              <a:t>Add a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feed-forward network</a:t>
            </a:r>
            <a:r>
              <a:rPr lang="en-US" dirty="0">
                <a:latin typeface="Corbel" panose="020B0503020204020204" pitchFamily="34" charset="0"/>
              </a:rPr>
              <a:t> on top it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to add more capacity/expressivity. </a:t>
            </a:r>
          </a:p>
          <a:p>
            <a:pPr>
              <a:buClrTx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Repeat</a:t>
            </a:r>
            <a:r>
              <a:rPr lang="en-US" dirty="0">
                <a:latin typeface="Corbel" panose="020B0503020204020204" pitchFamily="34" charset="0"/>
              </a:rPr>
              <a:t>!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3BECF5-E259-5E21-2E4B-A25E3CCE6D24}"/>
              </a:ext>
            </a:extLst>
          </p:cNvPr>
          <p:cNvGrpSpPr/>
          <p:nvPr/>
        </p:nvGrpSpPr>
        <p:grpSpPr>
          <a:xfrm>
            <a:off x="5104800" y="2215581"/>
            <a:ext cx="5609927" cy="2577600"/>
            <a:chOff x="5104800" y="2347200"/>
            <a:chExt cx="5609927" cy="25776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782923-554F-294A-7900-760490DC2E1C}"/>
                </a:ext>
              </a:extLst>
            </p:cNvPr>
            <p:cNvGrpSpPr/>
            <p:nvPr/>
          </p:nvGrpSpPr>
          <p:grpSpPr>
            <a:xfrm>
              <a:off x="5104800" y="2347200"/>
              <a:ext cx="3276000" cy="2577600"/>
              <a:chOff x="5104800" y="2347200"/>
              <a:chExt cx="3276000" cy="2577600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E633A4C-3DE1-8843-FBF7-D94FB22F93F5}"/>
                  </a:ext>
                </a:extLst>
              </p:cNvPr>
              <p:cNvSpPr/>
              <p:nvPr/>
            </p:nvSpPr>
            <p:spPr>
              <a:xfrm>
                <a:off x="5104800" y="2347200"/>
                <a:ext cx="3276000" cy="2577600"/>
              </a:xfrm>
              <a:prstGeom prst="wedgeRoundRectCallout">
                <a:avLst>
                  <a:gd name="adj1" fmla="val -64349"/>
                  <a:gd name="adj2" fmla="val -18279"/>
                  <a:gd name="adj3" fmla="val 16667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pic>
            <p:nvPicPr>
              <p:cNvPr id="1026" name="Picture 2" descr="Feed Forward Neural Network Definition | DeepAI">
                <a:extLst>
                  <a:ext uri="{FF2B5EF4-FFF2-40B4-BE49-F238E27FC236}">
                    <a16:creationId xmlns:a16="http://schemas.microsoft.com/office/drawing/2014/main" id="{6215D9D0-62E8-879B-EB78-3475E1713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1185" y="2770299"/>
                <a:ext cx="2570328" cy="154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8A16A-FD91-4333-5F0E-E1916CAB9ABB}"/>
                </a:ext>
              </a:extLst>
            </p:cNvPr>
            <p:cNvSpPr txBox="1"/>
            <p:nvPr/>
          </p:nvSpPr>
          <p:spPr>
            <a:xfrm>
              <a:off x="5518800" y="2462522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Feedforward Net: Refresher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9410D-D33A-9C2B-A952-60174073B08C}"/>
                </a:ext>
              </a:extLst>
            </p:cNvPr>
            <p:cNvSpPr txBox="1"/>
            <p:nvPr/>
          </p:nvSpPr>
          <p:spPr>
            <a:xfrm>
              <a:off x="5667527" y="4311959"/>
              <a:ext cx="5047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fully-connected network </a:t>
              </a:r>
              <a:b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nodes and weights.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D8A730-079C-9942-66DC-FB97976C8C5C}"/>
              </a:ext>
            </a:extLst>
          </p:cNvPr>
          <p:cNvSpPr txBox="1"/>
          <p:nvPr/>
        </p:nvSpPr>
        <p:spPr>
          <a:xfrm>
            <a:off x="2344371" y="4832751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597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Prevent Vanishing Gradients?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rbel" panose="020B0503020204020204" pitchFamily="34" charset="0"/>
              </a:rPr>
              <a:t>Residual connections let the model “skip” layers 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These connections are particularly useful for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training deep networks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Use layer normalization to stabilize the network </a:t>
            </a:r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and allow for proper gradient flow</a:t>
            </a:r>
          </a:p>
          <a:p>
            <a:pPr>
              <a:buClrTx/>
            </a:pPr>
            <a:endParaRPr lang="en-US" sz="1800" dirty="0">
              <a:latin typeface="Corbel" panose="020B0503020204020204" pitchFamily="34" charset="0"/>
            </a:endParaRP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45C032-D6F4-7DFB-8C5A-41D9B820F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" t="17258" r="73891" b="27549"/>
          <a:stretch/>
        </p:blipFill>
        <p:spPr>
          <a:xfrm>
            <a:off x="6179422" y="1375951"/>
            <a:ext cx="2293036" cy="3484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8F254-88DB-66A5-4DE3-8D3F5C88FF79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231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Putting it Together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522893" y="1183628"/>
            <a:ext cx="1990725" cy="3416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8000" dirty="0"/>
              <a:t>Transformer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ãTransformerãçåçæå°çµæ">
            <a:extLst>
              <a:ext uri="{FF2B5EF4-FFF2-40B4-BE49-F238E27FC236}">
                <a16:creationId xmlns:a16="http://schemas.microsoft.com/office/drawing/2014/main" id="{EFB0D17E-1792-3178-2F01-8EBE1AB26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8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90353"/>
            <a:ext cx="8085415" cy="3077573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 built with </a:t>
            </a:r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modules.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517617"/>
            <a:ext cx="6381372" cy="3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8398-F8D0-22B0-D4D8-F9BB2FB2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179F2-6048-0BF3-A9F3-38E9A6BB33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" sz="1600" dirty="0"/>
              <a:t>Probabilistic n-gram models of text generation </a:t>
            </a:r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</a:p>
          <a:p>
            <a:pPr lvl="1"/>
            <a:r>
              <a:rPr lang="en" sz="1600" dirty="0"/>
              <a:t>Applications: Speech Recognition, Machine Translation</a:t>
            </a:r>
          </a:p>
          <a:p>
            <a:endParaRPr lang="en" sz="1600" dirty="0"/>
          </a:p>
          <a:p>
            <a:r>
              <a:rPr lang="en" sz="1600" dirty="0"/>
              <a:t>Word </a:t>
            </a:r>
            <a:r>
              <a:rPr lang="en-US" sz="1600" dirty="0"/>
              <a:t>representation learning </a:t>
            </a:r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[Brown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1992, …]</a:t>
            </a:r>
          </a:p>
          <a:p>
            <a:pPr lvl="1"/>
            <a:r>
              <a:rPr lang="en" sz="1600" dirty="0"/>
              <a:t>Brown, LSA, Word2Vec, Glove …</a:t>
            </a:r>
          </a:p>
          <a:p>
            <a:endParaRPr lang="en" sz="1600" dirty="0"/>
          </a:p>
          <a:p>
            <a:r>
              <a:rPr lang="en" sz="1600" dirty="0"/>
              <a:t>Statistical or shallow neural LMs (late 90’s – mid 00’s) </a:t>
            </a:r>
            <a:r>
              <a:rPr lang="en" sz="105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+ 2001, …]</a:t>
            </a:r>
          </a:p>
          <a:p>
            <a:endParaRPr lang="en-US" dirty="0"/>
          </a:p>
          <a:p>
            <a:r>
              <a:rPr lang="en-US" dirty="0"/>
              <a:t>Pre-training deep neural language models (2017’s onward):</a:t>
            </a:r>
          </a:p>
          <a:p>
            <a:pPr lvl="1"/>
            <a:r>
              <a:rPr lang="en-US" sz="1600" dirty="0"/>
              <a:t>Many models based on: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endParaRPr lang="e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89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</a:t>
            </a:r>
            <a:r>
              <a:rPr lang="en-US" sz="1800" dirty="0">
                <a:latin typeface="Corbel" panose="020B0503020204020204" pitchFamily="34" charset="0"/>
              </a:rPr>
              <a:t>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attends to both sides. 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8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A341FA4-A9B4-0C9E-E472-7306C1FB4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795352" y="2347094"/>
            <a:ext cx="3597520" cy="156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B11AC-44A2-2559-0BA9-FBBBAB4C784C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258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7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EF3CA6D2-B0BD-FEB4-5AD1-BEA6223C5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311700" y="2305494"/>
            <a:ext cx="4350520" cy="185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70C2E-6A6D-0D64-53BD-71940CE322EF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1447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6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4212318E-E76D-12DB-985F-1EE0067CA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127515" y="2167604"/>
            <a:ext cx="4079149" cy="1823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40919-AB36-DC51-5C86-CB7F38AA55AD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039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</a:t>
            </a:r>
            <a:r>
              <a:rPr lang="en-US" sz="1800" b="1" dirty="0">
                <a:latin typeface="Corbel" panose="020B0503020204020204" pitchFamily="34" charset="0"/>
              </a:rPr>
              <a:t>re-use</a:t>
            </a:r>
            <a:r>
              <a:rPr lang="en-US" sz="1800" dirty="0">
                <a:latin typeface="Corbel" panose="020B0503020204020204" pitchFamily="34" charset="0"/>
              </a:rPr>
              <a:t> 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latin typeface="Corbel" panose="020B0503020204020204" pitchFamily="34" charset="0"/>
              </a:rPr>
              <a:t> </a:t>
            </a:r>
          </a:p>
          <a:p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 is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linear</a:t>
            </a:r>
            <a:r>
              <a:rPr lang="en-US" dirty="0">
                <a:latin typeface="Corbel" panose="020B0503020204020204" pitchFamily="34" charset="0"/>
              </a:rPr>
              <a:t>,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instead of quadratic.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5BC11-F95E-5A3F-C1A7-05C2AC9D06F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5848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6217-DAEC-D984-11CB-03C33581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4BB4-84FC-F27C-9641-7A06737B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good animations here: </a:t>
            </a:r>
            <a:r>
              <a:rPr lang="en-US" dirty="0">
                <a:hlinkClick r:id="rId2"/>
              </a:rPr>
              <a:t>https://people.cs.umass.edu/~miyyer/cs685_f22/slides/05-transformers.pdf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267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16" y="1001332"/>
            <a:ext cx="4170732" cy="36884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14305" y="1117050"/>
            <a:ext cx="2928620" cy="3195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997585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translation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sz="19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 marR="83693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Encoder(English)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French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Decoder(h)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 marR="356235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O(N</a:t>
            </a:r>
            <a:r>
              <a:rPr sz="1650" spc="-15" baseline="32828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O(N*M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sz="1650" spc="-37" baseline="32828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sz="17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50" y="4755727"/>
            <a:ext cx="38969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</a:t>
            </a:r>
            <a:r>
              <a:rPr sz="900" spc="12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</a:t>
            </a:r>
            <a:r>
              <a:rPr sz="900" spc="155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800" spc="-10" dirty="0">
                <a:solidFill>
                  <a:srgbClr val="66666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https://ai.googleblog.com/2017/08/transformer-novel-neural-network.html</a:t>
            </a:r>
            <a:endParaRPr sz="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Transformer</a:t>
            </a:r>
            <a:r>
              <a:rPr spc="-145" dirty="0"/>
              <a:t> </a:t>
            </a:r>
            <a:r>
              <a:rPr spc="-180" dirty="0"/>
              <a:t>encoder-</a:t>
            </a:r>
            <a:r>
              <a:rPr spc="-135" dirty="0"/>
              <a:t>decoder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692C13-3630-BDF9-D5D2-652F390CB4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F4DD38D4-70EA-8BEB-16EF-A5AA16CADB5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5CA89-A219-FDEA-2F50-05A8C1E8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3" y="1168214"/>
            <a:ext cx="3920215" cy="34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670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Transformers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Let to better predictive models of language! 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1DDE18E-B1A3-4CB0-1DCE-CE6B4E269C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397548-5523-1B0B-1A08-B01D6C50E6FF}"/>
              </a:ext>
            </a:extLst>
          </p:cNvPr>
          <p:cNvGrpSpPr/>
          <p:nvPr/>
        </p:nvGrpSpPr>
        <p:grpSpPr>
          <a:xfrm>
            <a:off x="253591" y="2085563"/>
            <a:ext cx="8636817" cy="1400587"/>
            <a:chOff x="672151" y="1799813"/>
            <a:chExt cx="7578903" cy="1199355"/>
          </a:xfrm>
        </p:grpSpPr>
        <p:pic>
          <p:nvPicPr>
            <p:cNvPr id="25" name="Picture 24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FF2D83EC-3E66-AE5C-49A0-6B8157FCD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68669"/>
            <a:stretch/>
          </p:blipFill>
          <p:spPr>
            <a:xfrm>
              <a:off x="672151" y="1799813"/>
              <a:ext cx="7578903" cy="1047265"/>
            </a:xfrm>
            <a:prstGeom prst="rect">
              <a:avLst/>
            </a:prstGeom>
          </p:spPr>
        </p:pic>
        <p:pic>
          <p:nvPicPr>
            <p:cNvPr id="26" name="Picture 25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171B330E-01E1-F3DA-286F-F37FC869D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66" t="37640" b="57809"/>
            <a:stretch/>
          </p:blipFill>
          <p:spPr>
            <a:xfrm>
              <a:off x="1965600" y="2847078"/>
              <a:ext cx="6285454" cy="152090"/>
            </a:xfrm>
            <a:prstGeom prst="rect">
              <a:avLst/>
            </a:prstGeom>
          </p:spPr>
        </p:pic>
      </p:grpSp>
      <p:sp>
        <p:nvSpPr>
          <p:cNvPr id="27" name="object 9">
            <a:extLst>
              <a:ext uri="{FF2B5EF4-FFF2-40B4-BE49-F238E27FC236}">
                <a16:creationId xmlns:a16="http://schemas.microsoft.com/office/drawing/2014/main" id="{E7A0AB3E-598B-2B2B-E2DB-E4F50B84BDC2}"/>
              </a:ext>
            </a:extLst>
          </p:cNvPr>
          <p:cNvSpPr txBox="1"/>
          <p:nvPr/>
        </p:nvSpPr>
        <p:spPr>
          <a:xfrm>
            <a:off x="1104110" y="4881100"/>
            <a:ext cx="7312850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8"/>
              </a:spcBef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[”Efficient Content-Based Sparse Attention with Routing Transformers” Roy et al. 2020]</a:t>
            </a:r>
          </a:p>
        </p:txBody>
      </p:sp>
    </p:spTree>
    <p:extLst>
      <p:ext uri="{BB962C8B-B14F-4D97-AF65-F5344CB8AC3E}">
        <p14:creationId xmlns:p14="http://schemas.microsoft.com/office/powerpoint/2010/main" val="1422955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C7F3-D1C9-F413-2375-6822BE3D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4EF0-6A4A-602C-77B3-66F207075C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Yaaay</a:t>
            </a:r>
            <a:r>
              <a:rPr lang="en-US" sz="2800" dirty="0"/>
              <a:t> we know Transformers now! 🥳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More summary: TODO</a:t>
            </a:r>
          </a:p>
          <a:p>
            <a:endParaRPr lang="en-US" sz="2800" dirty="0"/>
          </a:p>
          <a:p>
            <a:r>
              <a:rPr lang="en-US" sz="2800" dirty="0"/>
              <a:t>Next: extensions on Transformers.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D3EB4-22DC-1ECF-ED9B-ACF5D672EE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46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7078-ED01-5886-A6C4-D068A5B8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5379-C994-CEEF-1A62-E2974C74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D47A-3027-1985-0980-096D263C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RNNs, Back to the Cons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185BFF6F-8170-E1BD-248F-5B262D395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While RNNs in theory can represent long sequences, they quickly </a:t>
            </a:r>
            <a:r>
              <a:rPr lang="en-US" sz="2200" dirty="0">
                <a:solidFill>
                  <a:srgbClr val="C00000"/>
                </a:solidFill>
                <a:latin typeface="Corbel" panose="020B0503020204020204" pitchFamily="34" charset="0"/>
              </a:rPr>
              <a:t>forget </a:t>
            </a:r>
            <a:r>
              <a:rPr lang="en-US" sz="2200" dirty="0">
                <a:latin typeface="Corbel" panose="020B0503020204020204" pitchFamily="34" charset="0"/>
              </a:rPr>
              <a:t>portions of the input.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Vanishing/exploding gradients 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sz="2200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Difficult to parallelize 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sz="2200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The alternative solution we will see: Transformers! 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12DE1B-F45E-E0F9-93FD-EB559ED31C12}"/>
              </a:ext>
            </a:extLst>
          </p:cNvPr>
          <p:cNvSpPr txBox="1"/>
          <p:nvPr/>
        </p:nvSpPr>
        <p:spPr>
          <a:xfrm>
            <a:off x="4864608" y="22311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TRANSFORMERS: BATTLEGROUNDS for Nintendo Switch - Nintendo Official Site">
            <a:extLst>
              <a:ext uri="{FF2B5EF4-FFF2-40B4-BE49-F238E27FC236}">
                <a16:creationId xmlns:a16="http://schemas.microsoft.com/office/drawing/2014/main" id="{D17EE383-F476-4C3A-A5A8-2BEA5E7C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720">
            <a:off x="6844145" y="3041344"/>
            <a:ext cx="1016289" cy="13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751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Recap: Self-Attention </a:t>
            </a:r>
            <a:endParaRPr lang="zh-TW" alt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84B21812-7EBF-8AF8-580B-CF631BB48F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5121539" y="261478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539" y="261478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zh-TW" altLang="en-US" sz="14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5577" y="4756948"/>
            <a:ext cx="54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1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3DDD-8519-ED30-44DE-00FF458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RNN vs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AD561-E127-7812-F57C-DB8574D06D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EC9118-010B-808F-8CB0-7A1621E3D6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2300" y="1509713"/>
            <a:ext cx="8521700" cy="29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6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Attention Block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403181" y="1183628"/>
            <a:ext cx="1990725" cy="3416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 b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9204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06413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9DED-C5B5-5082-3459-8D9DCAC8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52E8-86FD-E38A-9463-11FC79BC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Llamma</a:t>
            </a:r>
            <a:r>
              <a:rPr lang="en-US" dirty="0"/>
              <a:t> model: </a:t>
            </a:r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https://github.com/facebookresearch/llama/blob/main/llama/model.py#L178-L195</a:t>
            </a: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Would be good to briefly describe how Transformer is implemented in </a:t>
            </a:r>
            <a:r>
              <a:rPr lang="en-US" dirty="0" err="1"/>
              <a:t>PyTorch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87734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nster atomic bomb that was too big to use - BBC Future">
            <a:extLst>
              <a:ext uri="{FF2B5EF4-FFF2-40B4-BE49-F238E27FC236}">
                <a16:creationId xmlns:a16="http://schemas.microsoft.com/office/drawing/2014/main" id="{8DB48B0F-EB3D-19C5-2664-E8390588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4428" y="-30616"/>
            <a:ext cx="9198428" cy="5174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F7D408-63D6-FB7D-C947-6BB4D3A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3" y="-119430"/>
            <a:ext cx="8520600" cy="19635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After Transformer …</a:t>
            </a:r>
          </a:p>
        </p:txBody>
      </p:sp>
    </p:spTree>
    <p:extLst>
      <p:ext uri="{BB962C8B-B14F-4D97-AF65-F5344CB8AC3E}">
        <p14:creationId xmlns:p14="http://schemas.microsoft.com/office/powerpoint/2010/main" val="3810888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809-64CA-2178-6839-151C86F4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CB80CCD-0996-4BD8-52F0-E0D98EC1C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6509" y="0"/>
            <a:ext cx="4763648" cy="5117347"/>
          </a:xfrm>
        </p:spPr>
      </p:pic>
    </p:spTree>
    <p:extLst>
      <p:ext uri="{BB962C8B-B14F-4D97-AF65-F5344CB8AC3E}">
        <p14:creationId xmlns:p14="http://schemas.microsoft.com/office/powerpoint/2010/main" val="11425279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3811-8EBE-DED1-A989-E6EF130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6B36-031D-FC2E-77B9-A2B77A5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F2CC9769-181F-C0B8-2148-20BC0D3C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0"/>
            <a:ext cx="6457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85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B59F-45A5-01FD-32CE-28D9F204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E3817-89A0-009A-AFDC-81C97D04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5D345-9047-CEAC-52A8-E20FE6FA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0"/>
            <a:ext cx="5651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619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7044" y="1205019"/>
            <a:ext cx="8085415" cy="3077573"/>
          </a:xfrm>
        </p:spPr>
        <p:txBody>
          <a:bodyPr/>
          <a:lstStyle/>
          <a:p>
            <a:r>
              <a:rPr lang="en-US" dirty="0"/>
              <a:t>A building block for a variety of LMs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9B6DCC3-DA45-F203-F48E-88CFC1343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84D2F9B-F1C7-F0F5-EF3E-975E743EB9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72" y="2690958"/>
            <a:ext cx="1164467" cy="778667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153ED93-1DC9-D4EA-48D3-1C4CEB55935E}"/>
              </a:ext>
            </a:extLst>
          </p:cNvPr>
          <p:cNvGrpSpPr/>
          <p:nvPr/>
        </p:nvGrpSpPr>
        <p:grpSpPr>
          <a:xfrm>
            <a:off x="755482" y="1599791"/>
            <a:ext cx="1157764" cy="771525"/>
            <a:chOff x="1007309" y="3287101"/>
            <a:chExt cx="1543685" cy="10287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B8B96-1665-77EF-37E0-8F73B564872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23CD156-6A6B-E77E-2A15-39AECEAC6443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19DDAE9-7D5E-8F70-3E11-95FA937DBF0E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6AC9F09-6181-1543-1E92-960C264AD2F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FCD589-1CD6-6E24-99E5-1BBC43CFFEDA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89D59D7-0B3B-0A25-4DF6-A5B458E358B4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436AC40-14E9-4BF6-4257-A0E57FB4B5F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6BC8099-2D74-561C-74CB-C62D68A23747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99BEFF8-9014-858B-25D6-272EF4692568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700494-FBC2-941F-A251-BF4D25F76303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26714365-ED84-A8AD-DD94-851F7C46FE45}"/>
              </a:ext>
            </a:extLst>
          </p:cNvPr>
          <p:cNvSpPr txBox="1"/>
          <p:nvPr/>
        </p:nvSpPr>
        <p:spPr>
          <a:xfrm>
            <a:off x="2237312" y="2944145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DD109B-B82E-FDAE-2B56-84BFEC8DE007}"/>
              </a:ext>
            </a:extLst>
          </p:cNvPr>
          <p:cNvSpPr txBox="1"/>
          <p:nvPr/>
        </p:nvSpPr>
        <p:spPr>
          <a:xfrm>
            <a:off x="2246304" y="1854805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3D8E5641-0BE2-A83B-9DB2-5FB1A63DE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018" y="3657204"/>
            <a:ext cx="1417881" cy="1200801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B265745C-AFE6-948F-9BE8-DE587FB73D3B}"/>
              </a:ext>
            </a:extLst>
          </p:cNvPr>
          <p:cNvSpPr txBox="1"/>
          <p:nvPr/>
        </p:nvSpPr>
        <p:spPr>
          <a:xfrm>
            <a:off x="2227851" y="3992695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2EE4C14-48A0-EEDC-61B0-F35E42FF53E6}"/>
              </a:ext>
            </a:extLst>
          </p:cNvPr>
          <p:cNvSpPr txBox="1"/>
          <p:nvPr/>
        </p:nvSpPr>
        <p:spPr>
          <a:xfrm>
            <a:off x="3731091" y="2765674"/>
            <a:ext cx="6904355" cy="85472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GPT-2, GPT-3,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LaMDA</a:t>
            </a:r>
            <a:endParaRPr lang="en-US" dirty="0">
              <a:solidFill>
                <a:srgbClr val="6E0806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name: causal or auto-regressive language model </a:t>
            </a: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Nice to generate from; can’t condition on future words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5B342666-698F-6B05-4FD7-C970ECD7E799}"/>
              </a:ext>
            </a:extLst>
          </p:cNvPr>
          <p:cNvSpPr txBox="1"/>
          <p:nvPr/>
        </p:nvSpPr>
        <p:spPr>
          <a:xfrm>
            <a:off x="3743252" y="1665387"/>
            <a:ext cx="6605905" cy="58798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BERT,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RoBERTa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SciBERT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Captures 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bidirectional context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Wait, how do we pretrain them?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CC86EC6-0049-C9F8-F9D8-CE20AA8688F7}"/>
              </a:ext>
            </a:extLst>
          </p:cNvPr>
          <p:cNvSpPr txBox="1"/>
          <p:nvPr/>
        </p:nvSpPr>
        <p:spPr>
          <a:xfrm>
            <a:off x="3745051" y="3933346"/>
            <a:ext cx="498284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750"/>
              </a:lnSpc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Transformer, T5, Meena</a:t>
            </a: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best way to pretrain them?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93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Self-Attention: how it works </a:t>
            </a:r>
          </a:p>
          <a:p>
            <a:pPr>
              <a:buFont typeface="+mj-lt"/>
              <a:buAutoNum type="arabicPeriod"/>
            </a:pPr>
            <a:r>
              <a:rPr lang="en-US" dirty="0"/>
              <a:t>Limitations of self-attention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Building language models with 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Practical hacks and variants </a:t>
            </a:r>
          </a:p>
          <a:p>
            <a:pPr>
              <a:buFont typeface="+mj-lt"/>
              <a:buAutoNum type="arabicPeriod"/>
            </a:pPr>
            <a:r>
              <a:rPr lang="en-US" dirty="0"/>
              <a:t>Several recent notable recent language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Various objective functions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522AD-262C-3664-4204-57E17A730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Encoder-Decoder Family of Transformers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DC5B5-E720-5BFA-D021-97E430AE7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object 20">
            <a:extLst>
              <a:ext uri="{FF2B5EF4-FFF2-40B4-BE49-F238E27FC236}">
                <a16:creationId xmlns:a16="http://schemas.microsoft.com/office/drawing/2014/main" id="{B3C25244-4CB7-772B-7F89-8EFBBA4ABB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7258" y="3996486"/>
            <a:ext cx="1417881" cy="1200801"/>
          </a:xfrm>
          <a:prstGeom prst="rect">
            <a:avLst/>
          </a:prstGeom>
        </p:spPr>
      </p:pic>
      <p:sp>
        <p:nvSpPr>
          <p:cNvPr id="16" name="object 22">
            <a:extLst>
              <a:ext uri="{FF2B5EF4-FFF2-40B4-BE49-F238E27FC236}">
                <a16:creationId xmlns:a16="http://schemas.microsoft.com/office/drawing/2014/main" id="{C4ABC8F8-2FEE-1CB0-0CC1-1C4C950321CC}"/>
              </a:ext>
            </a:extLst>
          </p:cNvPr>
          <p:cNvSpPr txBox="1"/>
          <p:nvPr/>
        </p:nvSpPr>
        <p:spPr>
          <a:xfrm>
            <a:off x="5257091" y="4331977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04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T5: Text-To-Text Transfer Transformer (2019)</a:t>
            </a:r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 encoder-decoder architecture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But it’s more than just a model paper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paper conducts an in-depth analysis of various parameters of model design </a:t>
            </a:r>
            <a:endParaRPr dirty="0"/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b="47418"/>
          <a:stretch/>
        </p:blipFill>
        <p:spPr>
          <a:xfrm>
            <a:off x="4221146" y="1637241"/>
            <a:ext cx="5015978" cy="2446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090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5F9B-589A-9503-2B8C-2551D50C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Various Aspects of Model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41314-D28D-FAC8-DFDC-2BFB29D4A3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Architectures </a:t>
            </a:r>
          </a:p>
          <a:p>
            <a:r>
              <a:rPr lang="en-US" dirty="0"/>
              <a:t>Pre-training masking </a:t>
            </a:r>
          </a:p>
          <a:p>
            <a:r>
              <a:rPr lang="en-US" dirty="0"/>
              <a:t>Pre-training dataset</a:t>
            </a:r>
          </a:p>
          <a:p>
            <a:r>
              <a:rPr lang="en-US" dirty="0"/>
              <a:t>Scale of the pre-training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Goal:</a:t>
            </a:r>
            <a:r>
              <a:rPr lang="en-US" dirty="0"/>
              <a:t> Understand the first order effect of each design choice by </a:t>
            </a:r>
            <a:r>
              <a:rPr lang="en-US" dirty="0">
                <a:solidFill>
                  <a:srgbClr val="C00000"/>
                </a:solidFill>
              </a:rPr>
              <a:t>altering it </a:t>
            </a:r>
            <a:br>
              <a:rPr lang="en-US" dirty="0"/>
            </a:br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keeping other choices fixed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5140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DB45-EFEE-BBD0-BED9-7684D2DA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5D14-2DF4-DF58-4C92-54331A1D1E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Decide a default model</a:t>
            </a:r>
          </a:p>
          <a:p>
            <a:pPr lvl="1"/>
            <a:r>
              <a:rPr lang="en-US" dirty="0"/>
              <a:t>Encoder-decoder architecture </a:t>
            </a:r>
          </a:p>
          <a:p>
            <a:pPr lvl="1"/>
            <a:r>
              <a:rPr lang="en-US" dirty="0"/>
              <a:t>Noising objective </a:t>
            </a:r>
          </a:p>
          <a:p>
            <a:pPr lvl="1"/>
            <a:r>
              <a:rPr lang="en-US" dirty="0"/>
              <a:t>…. </a:t>
            </a:r>
          </a:p>
          <a:p>
            <a:endParaRPr lang="en-US" dirty="0"/>
          </a:p>
          <a:p>
            <a:r>
              <a:rPr lang="en-US" dirty="0"/>
              <a:t>Evaluate a design axis, fixing the rest of the parameters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366807-44E3-E340-5344-84277C066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8" r="5871"/>
          <a:stretch/>
        </p:blipFill>
        <p:spPr>
          <a:xfrm>
            <a:off x="3624227" y="1152475"/>
            <a:ext cx="5138271" cy="32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53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06D6-CE7E-D2AD-286F-F22BCA38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C3465-700C-204E-2680-8F747583BC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Prefix language modeling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for inviting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 to your party last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/>
              <a:t>BERT-style denoising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&lt;M&gt; &lt;M&gt; me to your party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inviting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me to your party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 err="1"/>
              <a:t>Deshuffling</a:t>
            </a:r>
            <a:endParaRPr lang="en-US" sz="1600" dirty="0"/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party me for your to. last fun you inviting week Thanks.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Thank you for inviting me to your party last week </a:t>
            </a:r>
          </a:p>
          <a:p>
            <a:pPr marL="11430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22743D9-9D95-EADA-59F4-6DBAA1155097}"/>
              </a:ext>
            </a:extLst>
          </p:cNvPr>
          <p:cNvSpPr txBox="1">
            <a:spLocks/>
          </p:cNvSpPr>
          <p:nvPr/>
        </p:nvSpPr>
        <p:spPr>
          <a:xfrm>
            <a:off x="4235893" y="1177190"/>
            <a:ext cx="5233498" cy="391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/>
              <a:t>IID noise, replace spans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&lt;X&gt; me to your party &lt;X&gt; 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&lt;X&gt; for inviting &lt;Y&gt; last &lt;Z&gt;</a:t>
            </a:r>
          </a:p>
          <a:p>
            <a:pPr marL="114300" indent="0">
              <a:buFont typeface="Corbel"/>
              <a:buNone/>
            </a:pPr>
            <a:endParaRPr lang="en-US" sz="1600" dirty="0"/>
          </a:p>
          <a:p>
            <a:r>
              <a:rPr lang="en-US" sz="1600" dirty="0"/>
              <a:t>IID noise, drop tokens 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me to your party week .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 inviting last</a:t>
            </a:r>
          </a:p>
        </p:txBody>
      </p:sp>
    </p:spTree>
    <p:extLst>
      <p:ext uri="{BB962C8B-B14F-4D97-AF65-F5344CB8AC3E}">
        <p14:creationId xmlns:p14="http://schemas.microsoft.com/office/powerpoint/2010/main" val="13181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E9A-EDF1-6455-6ED0-7387F4AD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Objectives: Experiments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422531-E00A-8E2B-23F0-B0D4D219D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the variants perform similarly</a:t>
            </a:r>
          </a:p>
          <a:p>
            <a:r>
              <a:rPr lang="en-US" dirty="0"/>
              <a:t>“Replace corrupted spans” and “Drop corrupted tokens” are more appealing because </a:t>
            </a:r>
            <a:r>
              <a:rPr lang="en-US" dirty="0">
                <a:solidFill>
                  <a:srgbClr val="C00000"/>
                </a:solidFill>
              </a:rPr>
              <a:t>target sequences are shorter, speeding up training</a:t>
            </a:r>
            <a:r>
              <a:rPr lang="en-US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AAEBE9-3259-39D8-AC25-864DCC8F6131}"/>
              </a:ext>
            </a:extLst>
          </p:cNvPr>
          <p:cNvGrpSpPr/>
          <p:nvPr/>
        </p:nvGrpSpPr>
        <p:grpSpPr>
          <a:xfrm>
            <a:off x="311148" y="3129266"/>
            <a:ext cx="8521152" cy="1629317"/>
            <a:chOff x="311148" y="3257777"/>
            <a:chExt cx="8521152" cy="1629317"/>
          </a:xfrm>
        </p:grpSpPr>
        <p:pic>
          <p:nvPicPr>
            <p:cNvPr id="12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23E3691B-9162-C70E-D3D1-D663EB1DC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343" b="8560"/>
            <a:stretch/>
          </p:blipFill>
          <p:spPr>
            <a:xfrm>
              <a:off x="372534" y="3902516"/>
              <a:ext cx="8459766" cy="211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2C2F52D0-3A71-BDE2-D10B-85C2FD128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34"/>
            <a:stretch/>
          </p:blipFill>
          <p:spPr>
            <a:xfrm>
              <a:off x="311149" y="4364406"/>
              <a:ext cx="8460317" cy="522688"/>
            </a:xfrm>
            <a:prstGeom prst="rect">
              <a:avLst/>
            </a:prstGeom>
          </p:spPr>
        </p:pic>
        <p:pic>
          <p:nvPicPr>
            <p:cNvPr id="14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A6CB082B-B524-7CB2-9EFA-563384E85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44879"/>
            <a:stretch/>
          </p:blipFill>
          <p:spPr>
            <a:xfrm>
              <a:off x="372534" y="3257777"/>
              <a:ext cx="8459766" cy="644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8FC44E46-65D8-0491-B0B2-B256A7D8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363" b="54910"/>
            <a:stretch/>
          </p:blipFill>
          <p:spPr>
            <a:xfrm>
              <a:off x="311148" y="4085364"/>
              <a:ext cx="8460317" cy="211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3724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E9A-EDF1-6455-6ED0-7387F4AD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Objectives: Experiments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422531-E00A-8E2B-23F0-B0D4D219D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Performance of the </a:t>
            </a:r>
            <a:r>
              <a:rPr lang="en-US" dirty="0" err="1"/>
              <a:t>i.i.d.</a:t>
            </a:r>
            <a:r>
              <a:rPr lang="en-US" dirty="0"/>
              <a:t> corruption objective with different </a:t>
            </a:r>
            <a:r>
              <a:rPr lang="en-US" dirty="0">
                <a:solidFill>
                  <a:srgbClr val="C00000"/>
                </a:solidFill>
              </a:rPr>
              <a:t>corruption rates</a:t>
            </a:r>
          </a:p>
          <a:p>
            <a:endParaRPr lang="en-US" dirty="0"/>
          </a:p>
          <a:p>
            <a:r>
              <a:rPr lang="en-US" dirty="0"/>
              <a:t>Takeaway: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Little </a:t>
            </a:r>
            <a:r>
              <a:rPr lang="en-US" dirty="0">
                <a:solidFill>
                  <a:schemeClr val="bg2"/>
                </a:solidFill>
              </a:rPr>
              <a:t>corruption rate </a:t>
            </a:r>
            <a:r>
              <a:rPr lang="en-US" dirty="0"/>
              <a:t>may </a:t>
            </a:r>
            <a:r>
              <a:rPr lang="en-US" dirty="0">
                <a:solidFill>
                  <a:srgbClr val="C00000"/>
                </a:solidFill>
              </a:rPr>
              <a:t>prevent effective learning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Larger </a:t>
            </a:r>
            <a:r>
              <a:rPr lang="en-US" dirty="0">
                <a:solidFill>
                  <a:schemeClr val="bg2"/>
                </a:solidFill>
              </a:rPr>
              <a:t>corruption rate </a:t>
            </a:r>
            <a:r>
              <a:rPr lang="en-US" dirty="0"/>
              <a:t>leads to downstream </a:t>
            </a:r>
            <a:r>
              <a:rPr lang="en-US" dirty="0">
                <a:solidFill>
                  <a:srgbClr val="C00000"/>
                </a:solidFill>
              </a:rPr>
              <a:t>performance degradation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Larger </a:t>
            </a:r>
            <a:r>
              <a:rPr lang="en-US" dirty="0">
                <a:solidFill>
                  <a:schemeClr val="bg2"/>
                </a:solidFill>
              </a:rPr>
              <a:t>corruption rate </a:t>
            </a:r>
            <a:r>
              <a:rPr lang="en-US" dirty="0"/>
              <a:t>also leads to </a:t>
            </a:r>
            <a:r>
              <a:rPr lang="en-US" dirty="0">
                <a:solidFill>
                  <a:srgbClr val="C00000"/>
                </a:solidFill>
              </a:rPr>
              <a:t>longer targets, slowing down training</a:t>
            </a:r>
            <a:r>
              <a:rPr lang="en-US" dirty="0"/>
              <a:t>.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CCA6229-ED65-C1E7-ACFB-9CA6E5C2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184332"/>
            <a:ext cx="7772400" cy="15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07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Architectures: Different Choices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34DFE-2675-89D0-9068-6D21F038D7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D886FAC-DF99-304E-1785-ECB08FAE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83" y="1954334"/>
            <a:ext cx="4864100" cy="20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20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Architectures: Different Attention Masks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DC8CBD-2662-FB92-C4AB-651E4B2637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Fully visible</a:t>
            </a:r>
            <a:r>
              <a:rPr lang="en-US" dirty="0"/>
              <a:t> mask allows the self attention mechanism to attend to the full input.</a:t>
            </a:r>
          </a:p>
          <a:p>
            <a:r>
              <a:rPr lang="en-US" dirty="0"/>
              <a:t>A </a:t>
            </a:r>
            <a:r>
              <a:rPr lang="en-US" b="1" dirty="0"/>
              <a:t>causal mask </a:t>
            </a:r>
            <a:r>
              <a:rPr lang="en-US" dirty="0"/>
              <a:t>doesn’t allow output elements to look into the future.</a:t>
            </a:r>
          </a:p>
          <a:p>
            <a:r>
              <a:rPr lang="en-US" b="1" dirty="0"/>
              <a:t>Causal mask </a:t>
            </a:r>
            <a:r>
              <a:rPr lang="en-US" dirty="0"/>
              <a:t>with prefix allows to fully-visible masking on a portion of input.</a:t>
            </a:r>
          </a:p>
        </p:txBody>
      </p:sp>
      <p:pic>
        <p:nvPicPr>
          <p:cNvPr id="8" name="Content Placeholder 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30861F03-B631-2B25-262E-22370CB2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75" y="2571750"/>
            <a:ext cx="5454650" cy="2081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535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Architectural</a:t>
            </a:r>
            <a:r>
              <a:rPr spc="-5" dirty="0"/>
              <a:t> </a:t>
            </a:r>
            <a:r>
              <a:rPr spc="-20" dirty="0"/>
              <a:t>Variants</a:t>
            </a:r>
            <a:r>
              <a:rPr lang="en-US" spc="-20" dirty="0"/>
              <a:t>: Experiments</a:t>
            </a:r>
            <a:endParaRPr spc="-2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3C85D8-A6B1-B23A-C0C2-7D65B5AC0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905A1A-5E96-93CA-8B37-557EF96AF4DE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323538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2E452-54C1-138A-37DB-8ED26D780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8800" dirty="0"/>
              <a:t>Self-Attention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86BB-B1BF-F555-80DD-FB30762B60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6F009C-AD1B-7258-0890-846CCCBE0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9825" y="2164825"/>
            <a:ext cx="3979545" cy="510396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090" marR="18097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</a:t>
            </a:r>
            <a:r>
              <a:rPr sz="1400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&lt;X&gt;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party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&lt;Y&gt;. </a:t>
            </a:r>
            <a:r>
              <a:rPr sz="1400" spc="-3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Target: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&lt;X&gt; inviting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&lt;Y&gt; last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week.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6604" y="1942337"/>
            <a:ext cx="41275" cy="301625"/>
            <a:chOff x="2406604" y="1942337"/>
            <a:chExt cx="41275" cy="301625"/>
          </a:xfrm>
        </p:grpSpPr>
        <p:sp>
          <p:nvSpPr>
            <p:cNvPr id="9" name="object 9"/>
            <p:cNvSpPr/>
            <p:nvPr/>
          </p:nvSpPr>
          <p:spPr>
            <a:xfrm>
              <a:off x="2427099" y="1990324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2533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5C8243E-C8B1-4F66-EC21-9820E599CCC8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98590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04030C-9FB0-AF76-A8DD-AE4915A81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5" y="2935950"/>
            <a:ext cx="1442720" cy="5097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44958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parameters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8936"/>
            <a:ext cx="672465" cy="1022350"/>
            <a:chOff x="2344662" y="1918936"/>
            <a:chExt cx="672465" cy="1022350"/>
          </a:xfrm>
        </p:grpSpPr>
        <p:sp>
          <p:nvSpPr>
            <p:cNvPr id="9" name="object 9"/>
            <p:cNvSpPr/>
            <p:nvPr/>
          </p:nvSpPr>
          <p:spPr>
            <a:xfrm>
              <a:off x="2349425" y="1959860"/>
              <a:ext cx="639445" cy="976630"/>
            </a:xfrm>
            <a:custGeom>
              <a:avLst/>
              <a:gdLst/>
              <a:ahLst/>
              <a:cxnLst/>
              <a:rect l="l" t="t" r="r" b="b"/>
              <a:pathLst>
                <a:path w="639444" h="976630">
                  <a:moveTo>
                    <a:pt x="0" y="976089"/>
                  </a:moveTo>
                  <a:lnTo>
                    <a:pt x="639191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0" y="27542"/>
                  </a:lnTo>
                  <a:lnTo>
                    <a:pt x="36842" y="0"/>
                  </a:lnTo>
                  <a:lnTo>
                    <a:pt x="26323" y="447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36842" y="0"/>
                  </a:lnTo>
                  <a:lnTo>
                    <a:pt x="0" y="27542"/>
                  </a:lnTo>
                  <a:lnTo>
                    <a:pt x="26323" y="4478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093803-73FD-08C4-CF6B-970C0075DF10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177112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700290-0C58-9CD3-06BC-AEFA8657D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5" y="3830275"/>
            <a:ext cx="1442720" cy="294953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flops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1500"/>
            <a:ext cx="1356360" cy="1924050"/>
            <a:chOff x="2344662" y="1911500"/>
            <a:chExt cx="1356360" cy="1924050"/>
          </a:xfrm>
        </p:grpSpPr>
        <p:sp>
          <p:nvSpPr>
            <p:cNvPr id="9" name="object 9"/>
            <p:cNvSpPr/>
            <p:nvPr/>
          </p:nvSpPr>
          <p:spPr>
            <a:xfrm>
              <a:off x="2349425" y="1951613"/>
              <a:ext cx="1322070" cy="1878964"/>
            </a:xfrm>
            <a:custGeom>
              <a:avLst/>
              <a:gdLst/>
              <a:ahLst/>
              <a:cxnLst/>
              <a:rect l="l" t="t" r="r" b="b"/>
              <a:pathLst>
                <a:path w="1322070" h="1878964">
                  <a:moveTo>
                    <a:pt x="0" y="1878661"/>
                  </a:moveTo>
                  <a:lnTo>
                    <a:pt x="1321912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0" y="26297"/>
                  </a:lnTo>
                  <a:lnTo>
                    <a:pt x="37740" y="0"/>
                  </a:lnTo>
                  <a:lnTo>
                    <a:pt x="25733" y="444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37740" y="0"/>
                  </a:lnTo>
                  <a:lnTo>
                    <a:pt x="0" y="26297"/>
                  </a:lnTo>
                  <a:lnTo>
                    <a:pt x="25733" y="4440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47319E-AFC2-D96D-43A1-E6DE57EA8C05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385120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7BF711-2A85-AFDC-8EAA-7EC53DC10B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123974"/>
              <a:ext cx="8521065" cy="600075"/>
            </a:xfrm>
            <a:custGeom>
              <a:avLst/>
              <a:gdLst/>
              <a:ahLst/>
              <a:cxnLst/>
              <a:rect l="l" t="t" r="r" b="b"/>
              <a:pathLst>
                <a:path w="8521065" h="600075">
                  <a:moveTo>
                    <a:pt x="8520599" y="599999"/>
                  </a:moveTo>
                  <a:lnTo>
                    <a:pt x="0" y="599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59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935949"/>
            <a:ext cx="1348105" cy="2111375"/>
            <a:chOff x="3726125" y="2935949"/>
            <a:chExt cx="1348105" cy="2111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134925"/>
              <a:ext cx="243599" cy="266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64" y="3134925"/>
              <a:ext cx="243599" cy="266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39" y="3134925"/>
              <a:ext cx="243599" cy="266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615225"/>
              <a:ext cx="243599" cy="266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75" y="3615225"/>
              <a:ext cx="243599" cy="266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50" y="3615225"/>
              <a:ext cx="243599" cy="2663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1B4770-22CC-3501-391E-0B37EF048520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639485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844A1AE-627C-0651-53C3-E8B99D798E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323774"/>
              <a:ext cx="8521065" cy="400685"/>
            </a:xfrm>
            <a:custGeom>
              <a:avLst/>
              <a:gdLst/>
              <a:ahLst/>
              <a:cxnLst/>
              <a:rect l="l" t="t" r="r" b="b"/>
              <a:pathLst>
                <a:path w="8521065" h="400685">
                  <a:moveTo>
                    <a:pt x="8520599" y="400199"/>
                  </a:moveTo>
                  <a:lnTo>
                    <a:pt x="0" y="4001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848165"/>
            <a:ext cx="1394460" cy="2213610"/>
            <a:chOff x="3726125" y="2848165"/>
            <a:chExt cx="1394460" cy="22136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890099" y="770399"/>
                  </a:moveTo>
                  <a:lnTo>
                    <a:pt x="0" y="770399"/>
                  </a:lnTo>
                  <a:lnTo>
                    <a:pt x="0" y="0"/>
                  </a:lnTo>
                  <a:lnTo>
                    <a:pt x="890099" y="0"/>
                  </a:lnTo>
                  <a:lnTo>
                    <a:pt x="890099" y="770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0" y="0"/>
                  </a:moveTo>
                  <a:lnTo>
                    <a:pt x="890099" y="0"/>
                  </a:lnTo>
                  <a:lnTo>
                    <a:pt x="890099" y="770399"/>
                  </a:lnTo>
                  <a:lnTo>
                    <a:pt x="0" y="770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1140599" y="692099"/>
                  </a:moveTo>
                  <a:lnTo>
                    <a:pt x="0" y="692099"/>
                  </a:lnTo>
                  <a:lnTo>
                    <a:pt x="0" y="0"/>
                  </a:lnTo>
                  <a:lnTo>
                    <a:pt x="1140599" y="0"/>
                  </a:lnTo>
                  <a:lnTo>
                    <a:pt x="1140599" y="692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0" y="0"/>
                  </a:moveTo>
                  <a:lnTo>
                    <a:pt x="1140599" y="0"/>
                  </a:lnTo>
                  <a:lnTo>
                    <a:pt x="1140599" y="692099"/>
                  </a:lnTo>
                  <a:lnTo>
                    <a:pt x="0" y="692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5187" y="3411494"/>
              <a:ext cx="768249" cy="1960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0025" y="4413150"/>
              <a:ext cx="1058600" cy="2015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90A890-33FD-66B7-C78F-6223F4AEDD39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1121442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6B5A2-FC08-7975-8ECF-89E6218740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E6A91-0081-149E-9CE4-A66393B5B3DC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1503945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543145-F252-428C-3FFB-9B677AC2E6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602740"/>
            <a:chOff x="279675" y="1358538"/>
            <a:chExt cx="8775065" cy="1602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20324" y="2504325"/>
              <a:ext cx="1153795" cy="452120"/>
            </a:xfrm>
            <a:custGeom>
              <a:avLst/>
              <a:gdLst/>
              <a:ahLst/>
              <a:cxnLst/>
              <a:rect l="l" t="t" r="r" b="b"/>
              <a:pathLst>
                <a:path w="1153795" h="452119">
                  <a:moveTo>
                    <a:pt x="0" y="451949"/>
                  </a:moveTo>
                  <a:lnTo>
                    <a:pt x="115338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0" y="1121"/>
                  </a:lnTo>
                  <a:lnTo>
                    <a:pt x="45985" y="0"/>
                  </a:lnTo>
                  <a:lnTo>
                    <a:pt x="11479" y="304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45985" y="0"/>
                  </a:lnTo>
                  <a:lnTo>
                    <a:pt x="0" y="1121"/>
                  </a:lnTo>
                  <a:lnTo>
                    <a:pt x="11479" y="304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5250" y="3022188"/>
            <a:ext cx="26041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decoder-only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20C6A9-EAB2-38DE-D610-4DA09E74F90E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1767473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9D134F1-5C25-AFF6-B841-B1E916D545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2576195"/>
            <a:chOff x="279675" y="1358538"/>
            <a:chExt cx="8775065" cy="2576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968500" y="2464760"/>
              <a:ext cx="1664335" cy="1458595"/>
            </a:xfrm>
            <a:custGeom>
              <a:avLst/>
              <a:gdLst/>
              <a:ahLst/>
              <a:cxnLst/>
              <a:rect l="l" t="t" r="r" b="b"/>
              <a:pathLst>
                <a:path w="1664335" h="1458595">
                  <a:moveTo>
                    <a:pt x="0" y="1458139"/>
                  </a:moveTo>
                  <a:lnTo>
                    <a:pt x="1664313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0" y="16651"/>
                  </a:lnTo>
                  <a:lnTo>
                    <a:pt x="42879" y="0"/>
                  </a:lnTo>
                  <a:lnTo>
                    <a:pt x="20735" y="403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42879" y="0"/>
                  </a:lnTo>
                  <a:lnTo>
                    <a:pt x="0" y="16651"/>
                  </a:lnTo>
                  <a:lnTo>
                    <a:pt x="20735" y="403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961450" y="1885594"/>
              <a:ext cx="1671955" cy="2044700"/>
            </a:xfrm>
            <a:custGeom>
              <a:avLst/>
              <a:gdLst/>
              <a:ahLst/>
              <a:cxnLst/>
              <a:rect l="l" t="t" r="r" b="b"/>
              <a:pathLst>
                <a:path w="1671954" h="2044700">
                  <a:moveTo>
                    <a:pt x="0" y="2044355"/>
                  </a:moveTo>
                  <a:lnTo>
                    <a:pt x="1671426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0" y="23506"/>
                  </a:lnTo>
                  <a:lnTo>
                    <a:pt x="39539" y="0"/>
                  </a:lnTo>
                  <a:lnTo>
                    <a:pt x="24360" y="434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39539" y="0"/>
                  </a:lnTo>
                  <a:lnTo>
                    <a:pt x="0" y="23506"/>
                  </a:lnTo>
                  <a:lnTo>
                    <a:pt x="24360" y="43422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7350" y="3929463"/>
            <a:ext cx="33051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 looks at both input and target, while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only looks at input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sz="1400" spc="-3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looks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F782A-5E76-3770-2C68-D9CB414A373E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3826795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03250-9BC6-ACF8-94EE-6490EC9CB7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75" y="1358538"/>
            <a:ext cx="8774680" cy="14194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2922" y="2908994"/>
            <a:ext cx="1535453" cy="2115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8ED1F6-3DE7-6AAC-3295-98E3D3241B34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254909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2D7D99-F015-0597-90B3-433F07CE3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Takeaways: 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Halving the number </a:t>
            </a:r>
            <a:r>
              <a:rPr lang="en-US" sz="1600" dirty="0"/>
              <a:t>of layers in encoder and decoder </a:t>
            </a:r>
            <a:r>
              <a:rPr lang="en-US" sz="1600" dirty="0">
                <a:solidFill>
                  <a:srgbClr val="C00000"/>
                </a:solidFill>
              </a:rPr>
              <a:t>hurts the performance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Performance of Encoder and Decoder with </a:t>
            </a:r>
            <a:r>
              <a:rPr lang="en-US" sz="1600" dirty="0">
                <a:solidFill>
                  <a:srgbClr val="C00000"/>
                </a:solidFill>
              </a:rPr>
              <a:t>shared parameters</a:t>
            </a:r>
            <a:r>
              <a:rPr lang="en-US" sz="1600" dirty="0"/>
              <a:t> is </a:t>
            </a:r>
            <a:r>
              <a:rPr lang="en-US" sz="1600" dirty="0">
                <a:solidFill>
                  <a:srgbClr val="C00000"/>
                </a:solidFill>
              </a:rPr>
              <a:t>better</a:t>
            </a:r>
            <a:r>
              <a:rPr lang="en-US" sz="1600" dirty="0"/>
              <a:t> than </a:t>
            </a:r>
            <a:r>
              <a:rPr lang="en-US" sz="1600" dirty="0">
                <a:solidFill>
                  <a:srgbClr val="C00000"/>
                </a:solidFill>
              </a:rPr>
              <a:t>decoder only LM and  prefix LM</a:t>
            </a:r>
            <a:r>
              <a:rPr lang="en-US" sz="1600" dirty="0"/>
              <a:t>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675" y="1358538"/>
            <a:ext cx="8774680" cy="1419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963EF-6D89-E5CC-C45C-0605AF52315D}"/>
              </a:ext>
            </a:extLst>
          </p:cNvPr>
          <p:cNvSpPr txBox="1"/>
          <p:nvPr/>
        </p:nvSpPr>
        <p:spPr>
          <a:xfrm>
            <a:off x="6022557" y="4774938"/>
            <a:ext cx="2809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credit:Abhishek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Panigrahi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Victoria Graf]</a:t>
            </a:r>
          </a:p>
        </p:txBody>
      </p:sp>
    </p:spTree>
    <p:extLst>
      <p:ext uri="{BB962C8B-B14F-4D97-AF65-F5344CB8AC3E}">
        <p14:creationId xmlns:p14="http://schemas.microsoft.com/office/powerpoint/2010/main" val="296014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E11F6A6-F731-DD0D-AB82-EFEABD6DB9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zh-TW" altLang="en-US" sz="14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5577" y="4756948"/>
            <a:ext cx="54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8F0B-7B83-5BFF-404A-C643779F2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C4: Colossal Clean Crawled Corpus </a:t>
            </a:r>
          </a:p>
          <a:p>
            <a:pPr lvl="1"/>
            <a:r>
              <a:rPr lang="en-US" dirty="0"/>
              <a:t>Web-extracted text </a:t>
            </a:r>
          </a:p>
          <a:p>
            <a:pPr lvl="1"/>
            <a:r>
              <a:rPr lang="en-US" dirty="0"/>
              <a:t>English language only (</a:t>
            </a:r>
            <a:r>
              <a:rPr lang="en-US" dirty="0" err="1"/>
              <a:t>langdetect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750GB </a:t>
            </a:r>
          </a:p>
          <a:p>
            <a:endParaRPr lang="en-US" dirty="0"/>
          </a:p>
          <a:p>
            <a:r>
              <a:rPr lang="en-US" dirty="0"/>
              <a:t>Retain: </a:t>
            </a:r>
          </a:p>
          <a:p>
            <a:pPr lvl="1"/>
            <a:r>
              <a:rPr lang="en-US" dirty="0"/>
              <a:t>Sentences with terminal punctuation marks </a:t>
            </a:r>
          </a:p>
          <a:p>
            <a:pPr lvl="1"/>
            <a:r>
              <a:rPr lang="en-US" dirty="0"/>
              <a:t>Pages with at least 5 sentences, sentences with at least 3 words </a:t>
            </a:r>
          </a:p>
          <a:p>
            <a:pPr lvl="1"/>
            <a:r>
              <a:rPr lang="en-US" dirty="0"/>
              <a:t>Deduplicate three sentence spans </a:t>
            </a:r>
          </a:p>
          <a:p>
            <a:pPr lvl="1"/>
            <a:endParaRPr lang="en-US" dirty="0"/>
          </a:p>
          <a:p>
            <a:r>
              <a:rPr lang="en-US" dirty="0"/>
              <a:t>Remove: </a:t>
            </a:r>
          </a:p>
          <a:p>
            <a:pPr lvl="1"/>
            <a:r>
              <a:rPr lang="en-US" dirty="0"/>
              <a:t>References to </a:t>
            </a:r>
            <a:r>
              <a:rPr lang="en-US" dirty="0" err="1"/>
              <a:t>Javascript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“Lorem ipsum” text — placeholder text commonly used to </a:t>
            </a:r>
            <a:br>
              <a:rPr lang="en-US" dirty="0"/>
            </a:br>
            <a:r>
              <a:rPr lang="en-US" dirty="0"/>
              <a:t>demonstrate the visual form of a document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5168387-F736-31EE-DC68-5A9F9AB2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021" y="595595"/>
            <a:ext cx="2514107" cy="39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99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5440-78A3-D194-673F-6ADC25C48C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icture containing table&#10;&#10;Description automatically generated">
            <a:extLst>
              <a:ext uri="{FF2B5EF4-FFF2-40B4-BE49-F238E27FC236}">
                <a16:creationId xmlns:a16="http://schemas.microsoft.com/office/drawing/2014/main" id="{3EEA7D5B-9C9C-593B-C785-334C595BA9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152525"/>
            <a:ext cx="6921500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971800" y="47817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adapted from Colin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Raffel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450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90EE4-EDAC-E350-33AC-ABA8087825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971800" y="47817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adapted from Colin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Raffel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6FE99A4-B980-A02C-419D-36F6ED0B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5" y="1184369"/>
            <a:ext cx="6934199" cy="344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C63E-D80A-4B90-B464-4C3EAF5E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E1FEA-245D-81DD-5ECF-D58A9900F6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750GB? What does that mean?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9B793E1-CA01-8923-40C2-4583A09E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54" y="2046748"/>
            <a:ext cx="3338945" cy="2288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57B3FA-CEF2-1774-599F-C63D344470A8}"/>
              </a:ext>
            </a:extLst>
          </p:cNvPr>
          <p:cNvSpPr txBox="1"/>
          <p:nvPr/>
        </p:nvSpPr>
        <p:spPr>
          <a:xfrm>
            <a:off x="1977655" y="4698474"/>
            <a:ext cx="5273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 with the data: 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https://c4-search.apps.allenai.org/</a:t>
            </a:r>
          </a:p>
        </p:txBody>
      </p:sp>
    </p:spTree>
    <p:extLst>
      <p:ext uri="{BB962C8B-B14F-4D97-AF65-F5344CB8AC3E}">
        <p14:creationId xmlns:p14="http://schemas.microsoft.com/office/powerpoint/2010/main" val="1276122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Takeaway: </a:t>
            </a:r>
          </a:p>
          <a:p>
            <a:pPr lvl="1"/>
            <a:r>
              <a:rPr lang="en-US" dirty="0"/>
              <a:t>Clean and compact data is better than large, but noisy data. </a:t>
            </a:r>
          </a:p>
          <a:p>
            <a:pPr lvl="1"/>
            <a:r>
              <a:rPr lang="en-US" dirty="0"/>
              <a:t>Pre-training on in-domain data helps. </a:t>
            </a: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DFF8FB8-BE69-0918-35FA-DC9F0B98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7" y="2762055"/>
            <a:ext cx="8521700" cy="193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009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Effect of data </a:t>
            </a:r>
            <a:r>
              <a:rPr lang="en-US" dirty="0">
                <a:solidFill>
                  <a:srgbClr val="C00000"/>
                </a:solidFill>
              </a:rPr>
              <a:t>repetitions</a:t>
            </a:r>
            <a:r>
              <a:rPr lang="en-US" dirty="0"/>
              <a:t> </a:t>
            </a:r>
          </a:p>
          <a:p>
            <a:r>
              <a:rPr lang="en-US" dirty="0"/>
              <a:t>Takeaways: </a:t>
            </a:r>
          </a:p>
          <a:p>
            <a:pPr lvl="1"/>
            <a:r>
              <a:rPr lang="en-US" dirty="0"/>
              <a:t>(Table) Performance </a:t>
            </a:r>
            <a:r>
              <a:rPr lang="en-US" dirty="0">
                <a:solidFill>
                  <a:srgbClr val="C00000"/>
                </a:solidFill>
              </a:rPr>
              <a:t>degrades</a:t>
            </a:r>
            <a:r>
              <a:rPr lang="en-US" dirty="0"/>
              <a:t> as the </a:t>
            </a:r>
            <a:r>
              <a:rPr lang="en-US" dirty="0">
                <a:solidFill>
                  <a:srgbClr val="C00000"/>
                </a:solidFill>
              </a:rPr>
              <a:t>information content shrinks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(Figure) The model </a:t>
            </a:r>
            <a:r>
              <a:rPr lang="en-US" dirty="0">
                <a:solidFill>
                  <a:srgbClr val="C00000"/>
                </a:solidFill>
              </a:rPr>
              <a:t>memorizes</a:t>
            </a:r>
            <a:r>
              <a:rPr lang="en-US" dirty="0"/>
              <a:t> the pre-training data, with </a:t>
            </a:r>
            <a:r>
              <a:rPr lang="en-US" dirty="0">
                <a:solidFill>
                  <a:srgbClr val="C00000"/>
                </a:solidFill>
              </a:rPr>
              <a:t>smaller/repeated datasets</a:t>
            </a:r>
            <a:r>
              <a:rPr lang="en-US" dirty="0"/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F9E1B8F-6BBE-CAC0-67E8-06113985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7" y="3256315"/>
            <a:ext cx="8147985" cy="1656043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036F778-00CF-6CC0-84E4-12AD0A9D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861554"/>
            <a:ext cx="4048633" cy="22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13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E19D-86BA-76EC-B800-4D96A76E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Dimensions: Experiments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5767-2843-BDAD-830D-C1DCBD7A57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b="1" dirty="0"/>
              <a:t>Takeaways: </a:t>
            </a:r>
          </a:p>
          <a:p>
            <a:pPr lvl="1"/>
            <a:r>
              <a:rPr lang="en-US" dirty="0"/>
              <a:t>Advantage in increasing model size compared to simply increasing batch size or number of training  steps.</a:t>
            </a:r>
          </a:p>
          <a:p>
            <a:pPr lvl="1"/>
            <a:r>
              <a:rPr lang="en-US" dirty="0"/>
              <a:t>Not much of a difference between increasing size + training and increasing size only</a:t>
            </a:r>
          </a:p>
          <a:p>
            <a:pPr lvl="1"/>
            <a:r>
              <a:rPr lang="en-US" dirty="0"/>
              <a:t>Improving training time and model size are complementary means of improving performance.</a:t>
            </a:r>
          </a:p>
          <a:p>
            <a:pPr lvl="1"/>
            <a:r>
              <a:rPr lang="en-US" dirty="0" err="1"/>
              <a:t>Ensembling</a:t>
            </a:r>
            <a:r>
              <a:rPr lang="en-US" dirty="0"/>
              <a:t> helps, except in </a:t>
            </a:r>
            <a:r>
              <a:rPr lang="en-US" dirty="0" err="1"/>
              <a:t>SuperGLUE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0DC2CB0F-57D7-0D25-A0F9-1D8B0B99BA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788" y="1101308"/>
            <a:ext cx="8630728" cy="21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82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29B-62E8-AC32-EE57-67D592AD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Resulting Models: T5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4D713-D82E-AB9A-39A5-51C39F6ADE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FDB1E3ED-007C-6EC3-00AE-F0085E8790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27375" y="1176338"/>
            <a:ext cx="6016625" cy="3416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5C721-3022-5E25-5486-E017832B68D1}"/>
              </a:ext>
            </a:extLst>
          </p:cNvPr>
          <p:cNvSpPr txBox="1"/>
          <p:nvPr/>
        </p:nvSpPr>
        <p:spPr>
          <a:xfrm>
            <a:off x="2285999" y="46984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huggingface.co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/t5-base</a:t>
            </a:r>
          </a:p>
        </p:txBody>
      </p:sp>
    </p:spTree>
    <p:extLst>
      <p:ext uri="{BB962C8B-B14F-4D97-AF65-F5344CB8AC3E}">
        <p14:creationId xmlns:p14="http://schemas.microsoft.com/office/powerpoint/2010/main" val="2438342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t="1437" b="1427"/>
          <a:stretch/>
        </p:blipFill>
        <p:spPr>
          <a:xfrm>
            <a:off x="1815291" y="4530784"/>
            <a:ext cx="6313035" cy="3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l="1653" r="1653"/>
          <a:stretch/>
        </p:blipFill>
        <p:spPr>
          <a:xfrm>
            <a:off x="421704" y="779001"/>
            <a:ext cx="7706611" cy="35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85041" y="124720"/>
            <a:ext cx="2130672" cy="64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991" dirty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T5</a:t>
            </a:r>
            <a:endParaRPr sz="3991" dirty="0">
              <a:solidFill>
                <a:schemeClr val="dk2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r>
              <a:rPr lang="en-US" sz="3175" u="sng"/>
              <a:t>Result:</a:t>
            </a:r>
            <a:endParaRPr sz="3175" u="sng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E31C8-CADA-9D7F-E6A2-BD478D62F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267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BART (</a:t>
            </a:r>
            <a:r>
              <a:rPr lang="en-US" dirty="0"/>
              <a:t>Lewis et al. 2020</a:t>
            </a:r>
            <a:r>
              <a:rPr lang="en" dirty="0"/>
              <a:t>)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FB38ED-7A1C-6F62-4BA2-7C9121BAB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Similar Architecture as T5.</a:t>
            </a:r>
          </a:p>
          <a:p>
            <a:pPr lvl="1"/>
            <a:r>
              <a:rPr lang="en-US" dirty="0"/>
              <a:t>Performs competitive to </a:t>
            </a:r>
            <a:r>
              <a:rPr lang="en-US" dirty="0" err="1"/>
              <a:t>RoBERTa</a:t>
            </a:r>
            <a:r>
              <a:rPr lang="en-US" dirty="0"/>
              <a:t> and </a:t>
            </a:r>
            <a:r>
              <a:rPr lang="en-US" dirty="0" err="1"/>
              <a:t>XLNet</a:t>
            </a:r>
            <a:r>
              <a:rPr lang="en-US" dirty="0"/>
              <a:t> on discriminative/classification tasks. </a:t>
            </a:r>
          </a:p>
          <a:p>
            <a:pPr lvl="1"/>
            <a:r>
              <a:rPr lang="en-US" dirty="0"/>
              <a:t>Outperformed existing methods on generative tasks (question answering, and summarization). </a:t>
            </a:r>
          </a:p>
          <a:p>
            <a:pPr lvl="1"/>
            <a:r>
              <a:rPr lang="en-US" dirty="0"/>
              <a:t>Improved results on machine translation with fine-tuning on target language.</a:t>
            </a:r>
          </a:p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65791"/>
          <a:stretch/>
        </p:blipFill>
        <p:spPr>
          <a:xfrm>
            <a:off x="3873084" y="2953350"/>
            <a:ext cx="4978787" cy="16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2" descr="Diagram, text&#10;&#10;Description automatically generated">
            <a:extLst>
              <a:ext uri="{FF2B5EF4-FFF2-40B4-BE49-F238E27FC236}">
                <a16:creationId xmlns:a16="http://schemas.microsoft.com/office/drawing/2014/main" id="{50F2BE61-C5D5-B338-C985-AE2E65E7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15" y="2726887"/>
            <a:ext cx="3146169" cy="1841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19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B9C1-BE5E-7E88-6FC6-5B2FD152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EFA0-8BA7-9E13-8476-314DCF891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u="sng" spc="-5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Core </a:t>
            </a:r>
            <a:r>
              <a:rPr lang="en-US" sz="24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idea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: build a mechanism to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focus (“attend”) </a:t>
            </a:r>
            <a:r>
              <a:rPr lang="en-US" sz="2400" spc="-53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on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2400" spc="-5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particular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part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context. </a:t>
            </a:r>
            <a:br>
              <a:rPr lang="en-US" sz="24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endParaRPr lang="en-US" sz="20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58D85-0E11-2558-C94E-6F7D361B79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" name="圖片 3">
            <a:extLst>
              <a:ext uri="{FF2B5EF4-FFF2-40B4-BE49-F238E27FC236}">
                <a16:creationId xmlns:a16="http://schemas.microsoft.com/office/drawing/2014/main" id="{780D4F1D-E92B-9743-A95C-4ED311D3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73" y="2100645"/>
            <a:ext cx="5211817" cy="2572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15FB3-80B1-5F28-058A-22E1E546A09A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18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t="1437" b="1427"/>
          <a:stretch/>
        </p:blipFill>
        <p:spPr>
          <a:xfrm>
            <a:off x="1815291" y="4530784"/>
            <a:ext cx="6313035" cy="3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l="1653" r="1653"/>
          <a:stretch/>
        </p:blipFill>
        <p:spPr>
          <a:xfrm>
            <a:off x="421704" y="779001"/>
            <a:ext cx="7706611" cy="35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85041" y="124720"/>
            <a:ext cx="2130672" cy="64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991" dirty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BART </a:t>
            </a:r>
            <a:endParaRPr sz="3991" dirty="0">
              <a:solidFill>
                <a:schemeClr val="dk2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21714" y="4481872"/>
            <a:ext cx="1445755" cy="461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r>
              <a:rPr lang="en-US" sz="3175" u="sng" dirty="0"/>
              <a:t>Result:</a:t>
            </a:r>
            <a:endParaRPr sz="3175" u="sng" dirty="0"/>
          </a:p>
        </p:txBody>
      </p:sp>
    </p:spTree>
    <p:extLst>
      <p:ext uri="{BB962C8B-B14F-4D97-AF65-F5344CB8AC3E}">
        <p14:creationId xmlns:p14="http://schemas.microsoft.com/office/powerpoint/2010/main" val="1404065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522AD-262C-3664-4204-57E17A730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Encoder-only Family of Transformers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DC5B5-E720-5BFA-D021-97E430AE7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90EE8DA8-0A56-E4B3-F389-5452B55BCE7D}"/>
              </a:ext>
            </a:extLst>
          </p:cNvPr>
          <p:cNvGrpSpPr/>
          <p:nvPr/>
        </p:nvGrpSpPr>
        <p:grpSpPr>
          <a:xfrm>
            <a:off x="3993118" y="237768"/>
            <a:ext cx="1157764" cy="771525"/>
            <a:chOff x="1007309" y="3287101"/>
            <a:chExt cx="1543685" cy="1028700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16A1CC24-213D-575A-6E96-3BE559AB1EAE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97B26E71-D347-C357-BD83-A0C5646E6C8A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C4E1754A-14E0-51D4-1D7B-415C3FA2937B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008B1F82-F682-CF1C-7566-DCEFAC9B783E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BD98CAF0-611A-6A9D-5C92-3C0044549FD0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E079DC74-EB7A-EEDF-70FC-E9784B3A55C1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A8F460D5-FA08-DF95-DC5F-846068A10C9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02E01EAF-6B4B-CD92-A5A0-A9981B7C25A3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963703F7-A22B-F8C2-0ED5-D1F230D83311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52D5C3C3-3E75-C817-133E-593C9CD57F4B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33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4" y="1059704"/>
            <a:ext cx="774477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8" dirty="0">
                <a:latin typeface="Trebuchet MS"/>
                <a:ea typeface="Tahoma" panose="020B0604030504040204" pitchFamily="34" charset="0"/>
                <a:cs typeface="Trebuchet MS"/>
              </a:rPr>
              <a:t>idirectional</a:t>
            </a:r>
            <a:r>
              <a:rPr sz="2325" spc="-71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79" dirty="0">
                <a:latin typeface="Trebuchet MS"/>
                <a:ea typeface="Tahoma" panose="020B0604030504040204" pitchFamily="34" charset="0"/>
                <a:cs typeface="Trebuchet MS"/>
              </a:rPr>
              <a:t>ncoder</a:t>
            </a:r>
            <a:r>
              <a:rPr sz="2325" spc="-6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ransformers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8472458" y="4781149"/>
            <a:ext cx="548700" cy="157735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82</a:t>
            </a:fld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DC90E8-DBFF-AFE1-AA34-2036497E5E8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BCA88D0-E8DA-718C-F175-FA37C4212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9630" y="1057150"/>
            <a:ext cx="1701641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60" dirty="0">
                <a:latin typeface="Trebuchet MS"/>
                <a:ea typeface="Tahoma" panose="020B0604030504040204" pitchFamily="34" charset="0"/>
                <a:cs typeface="Trebuchet MS"/>
              </a:rPr>
              <a:t>d</a:t>
            </a:r>
            <a:r>
              <a:rPr sz="2325" spc="-79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-150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8" dirty="0"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26" dirty="0">
                <a:latin typeface="Trebuchet MS"/>
                <a:ea typeface="Tahoma" panose="020B0604030504040204" pitchFamily="34" charset="0"/>
                <a:cs typeface="Trebuchet MS"/>
              </a:rPr>
              <a:t>c</a:t>
            </a:r>
            <a:r>
              <a:rPr sz="2325" spc="-116" dirty="0"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34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53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5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41" dirty="0">
                <a:latin typeface="Trebuchet MS"/>
                <a:ea typeface="Tahoma" panose="020B0604030504040204" pitchFamily="34" charset="0"/>
                <a:cs typeface="Trebuchet MS"/>
              </a:rPr>
              <a:t>a</a:t>
            </a:r>
            <a:r>
              <a:rPr sz="2325" spc="-113" dirty="0">
                <a:latin typeface="Trebuchet MS"/>
                <a:ea typeface="Tahoma" panose="020B0604030504040204" pitchFamily="34" charset="0"/>
                <a:cs typeface="Trebuchet MS"/>
              </a:rPr>
              <a:t>l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1137" y="1059704"/>
            <a:ext cx="6307931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7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79" dirty="0">
                <a:latin typeface="Trebuchet MS"/>
                <a:ea typeface="Tahoma" panose="020B0604030504040204" pitchFamily="34" charset="0"/>
                <a:cs typeface="Trebuchet MS"/>
              </a:rPr>
              <a:t>ncoder</a:t>
            </a:r>
            <a:r>
              <a:rPr sz="2325" spc="-71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ransformers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83</a:t>
            </a:fld>
            <a:endParaRPr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C2EFC7-F6EB-773C-D257-62B9C5CDEF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1764507" y="2150745"/>
            <a:ext cx="63079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Like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Bidirectional</a:t>
            </a:r>
            <a:r>
              <a:rPr sz="18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LSTMs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800" spc="-64" dirty="0" err="1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ELMo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,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let’s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look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spc="11" baseline="1182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both</a:t>
            </a:r>
            <a:r>
              <a:rPr sz="2644" spc="-50" baseline="1182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directions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179055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60" dirty="0">
                <a:latin typeface="Trebuchet MS"/>
                <a:ea typeface="Tahoma" panose="020B0604030504040204" pitchFamily="34" charset="0"/>
                <a:cs typeface="Trebuchet MS"/>
              </a:rPr>
              <a:t>d</a:t>
            </a:r>
            <a:r>
              <a:rPr sz="2325" spc="-79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-150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8" dirty="0"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26" dirty="0">
                <a:latin typeface="Trebuchet MS"/>
                <a:ea typeface="Tahoma" panose="020B0604030504040204" pitchFamily="34" charset="0"/>
                <a:cs typeface="Trebuchet MS"/>
              </a:rPr>
              <a:t>c</a:t>
            </a:r>
            <a:r>
              <a:rPr sz="2325" spc="-116" dirty="0"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34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53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5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41" dirty="0">
                <a:latin typeface="Trebuchet MS"/>
                <a:ea typeface="Tahoma" panose="020B0604030504040204" pitchFamily="34" charset="0"/>
                <a:cs typeface="Trebuchet MS"/>
              </a:rPr>
              <a:t>a</a:t>
            </a:r>
            <a:r>
              <a:rPr sz="2325" spc="-113" dirty="0">
                <a:latin typeface="Trebuchet MS"/>
                <a:ea typeface="Tahoma" panose="020B0604030504040204" pitchFamily="34" charset="0"/>
                <a:cs typeface="Trebuchet MS"/>
              </a:rPr>
              <a:t>l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662" y="1057150"/>
            <a:ext cx="1138238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76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38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26" dirty="0">
                <a:latin typeface="Trebuchet MS"/>
                <a:ea typeface="Tahoma" panose="020B0604030504040204" pitchFamily="34" charset="0"/>
                <a:cs typeface="Trebuchet MS"/>
              </a:rPr>
              <a:t>c</a:t>
            </a:r>
            <a:r>
              <a:rPr sz="2325" spc="172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5" dirty="0">
                <a:latin typeface="Trebuchet MS"/>
                <a:ea typeface="Tahoma" panose="020B0604030504040204" pitchFamily="34" charset="0"/>
                <a:cs typeface="Trebuchet MS"/>
              </a:rPr>
              <a:t>der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9146" y="1059704"/>
            <a:ext cx="2920365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r>
              <a:rPr sz="2325" spc="-9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0044" y="1057150"/>
            <a:ext cx="1753553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-195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34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-49" dirty="0">
                <a:latin typeface="Trebuchet MS"/>
                <a:ea typeface="Tahoma" panose="020B0604030504040204" pitchFamily="34" charset="0"/>
                <a:cs typeface="Trebuchet MS"/>
              </a:rPr>
              <a:t>a</a:t>
            </a:r>
            <a:r>
              <a:rPr sz="2325" spc="86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56" dirty="0">
                <a:latin typeface="Trebuchet MS"/>
                <a:ea typeface="Tahoma" panose="020B0604030504040204" pitchFamily="34" charset="0"/>
                <a:cs typeface="Trebuchet MS"/>
              </a:rPr>
              <a:t>s</a:t>
            </a:r>
            <a:r>
              <a:rPr sz="2325" spc="-150" dirty="0">
                <a:latin typeface="Trebuchet MS"/>
                <a:ea typeface="Tahoma" panose="020B0604030504040204" pitchFamily="34" charset="0"/>
                <a:cs typeface="Trebuchet MS"/>
              </a:rPr>
              <a:t>f</a:t>
            </a:r>
            <a:r>
              <a:rPr sz="2325" spc="172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dirty="0">
                <a:latin typeface="Trebuchet MS"/>
                <a:ea typeface="Tahoma" panose="020B0604030504040204" pitchFamily="34" charset="0"/>
                <a:cs typeface="Trebuchet MS"/>
              </a:rPr>
              <a:t>m</a:t>
            </a:r>
            <a:r>
              <a:rPr sz="2325" spc="15" dirty="0">
                <a:latin typeface="Trebuchet MS"/>
                <a:ea typeface="Tahoma" panose="020B0604030504040204" pitchFamily="34" charset="0"/>
                <a:cs typeface="Trebuchet MS"/>
              </a:rPr>
              <a:t>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84</a:t>
            </a:fld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B690F-D6E3-25BC-22B5-E86E131E18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2071425" y="2118742"/>
            <a:ext cx="510587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56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Let’s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only</a:t>
            </a:r>
            <a:r>
              <a:rPr sz="1800" spc="26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use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6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Transformer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Encoders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,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no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Decoders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2938463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8" dirty="0">
                <a:latin typeface="Trebuchet MS"/>
                <a:ea typeface="Tahoma" panose="020B0604030504040204" pitchFamily="34" charset="0"/>
                <a:cs typeface="Trebuchet MS"/>
              </a:rPr>
              <a:t>idirectional</a:t>
            </a:r>
            <a:r>
              <a:rPr sz="2325" spc="-124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79" dirty="0">
                <a:latin typeface="Trebuchet MS"/>
                <a:ea typeface="Tahoma" panose="020B0604030504040204" pitchFamily="34" charset="0"/>
                <a:cs typeface="Trebuchet MS"/>
              </a:rPr>
              <a:t>ncoder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8671" y="1057150"/>
            <a:ext cx="2203609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12" y="1059704"/>
            <a:ext cx="2472214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r>
              <a:rPr sz="2325" spc="-120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ransformers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85</a:t>
            </a:fld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3FB184-CB56-01DB-F739-859DFDD61D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1984296" y="2079879"/>
            <a:ext cx="5414486" cy="5764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language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model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that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builds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rich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representations</a:t>
            </a:r>
            <a:endParaRPr lang="en-US" sz="1800" spc="-4" dirty="0">
              <a:solidFill>
                <a:srgbClr val="C00000"/>
              </a:solidFill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via self-supervised learning (pre-training)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(2018)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idx="1"/>
          </p:nvPr>
        </p:nvSpPr>
        <p:spPr>
          <a:xfrm>
            <a:off x="157843" y="1152475"/>
            <a:ext cx="386987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Transformer based network</a:t>
            </a:r>
            <a:br>
              <a:rPr lang="en" dirty="0"/>
            </a:br>
            <a:r>
              <a:rPr lang="en" dirty="0"/>
              <a:t>to learn representations of</a:t>
            </a:r>
            <a:br>
              <a:rPr lang="en" dirty="0"/>
            </a:br>
            <a:r>
              <a:rPr lang="en" dirty="0"/>
              <a:t>language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Improvements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Bi-directional LSTM -&gt; Self-attention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Massive data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Masked-LM objective</a:t>
            </a:r>
            <a:endParaRPr dirty="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646" y="-46425"/>
            <a:ext cx="5371857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674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Stacks of Transformer encoders”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73F94-EC48-7A41-B259-1B13CE08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1" r="18697"/>
          <a:stretch/>
        </p:blipFill>
        <p:spPr>
          <a:xfrm>
            <a:off x="664027" y="1532434"/>
            <a:ext cx="5048709" cy="326401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7EAD8C6-4D3A-DE11-E6CA-11E98AC4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69B025C-91FB-A877-637F-9FC498D9731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151961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output dimension: 512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3E9CC-75AF-ECC1-716A-0EDA4C364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3" r="18563" b="7483"/>
          <a:stretch/>
        </p:blipFill>
        <p:spPr>
          <a:xfrm>
            <a:off x="758761" y="1779816"/>
            <a:ext cx="5137431" cy="296635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4DB90963-311B-D266-3F8D-FEB911BD0A6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3A48D4-E05D-0AE1-1B6A-BC9A93430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738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6157" y="1575976"/>
            <a:ext cx="2743676" cy="2899409"/>
            <a:chOff x="1701542" y="2101301"/>
            <a:chExt cx="3658235" cy="3865879"/>
          </a:xfrm>
        </p:grpSpPr>
        <p:sp>
          <p:nvSpPr>
            <p:cNvPr id="3" name="object 3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3623313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3623313" y="3680365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0" y="0"/>
                  </a:moveTo>
                  <a:lnTo>
                    <a:pt x="3623314" y="0"/>
                  </a:lnTo>
                  <a:lnTo>
                    <a:pt x="3623314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33317" y="5566873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10"/>
                  </a:lnTo>
                  <a:lnTo>
                    <a:pt x="110418" y="400110"/>
                  </a:lnTo>
                  <a:lnTo>
                    <a:pt x="110418" y="120521"/>
                  </a:lnTo>
                  <a:lnTo>
                    <a:pt x="173106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4538" y="4487952"/>
            <a:ext cx="587216" cy="495970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28575">
              <a:spcBef>
                <a:spcPts val="248"/>
              </a:spcBef>
            </a:pPr>
            <a:r>
              <a:rPr sz="1350" spc="120" dirty="0">
                <a:latin typeface="Trebuchet MS"/>
                <a:ea typeface="Tahoma" panose="020B0604030504040204" pitchFamily="34" charset="0"/>
                <a:cs typeface="Trebuchet MS"/>
              </a:rPr>
              <a:t>&lt;CLS&gt;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240030">
              <a:spcBef>
                <a:spcPts val="191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1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055" y="4465777"/>
            <a:ext cx="1191101" cy="502221"/>
          </a:xfrm>
          <a:prstGeom prst="rect">
            <a:avLst/>
          </a:prstGeom>
        </p:spPr>
        <p:txBody>
          <a:bodyPr vert="horz" wrap="square" lIns="0" tIns="37624" rIns="0" bIns="0" rtlCol="0">
            <a:spAutoFit/>
          </a:bodyPr>
          <a:lstStyle/>
          <a:p>
            <a:pPr marL="38100">
              <a:spcBef>
                <a:spcPts val="296"/>
              </a:spcBef>
              <a:tabLst>
                <a:tab pos="840581" algn="l"/>
              </a:tabLst>
            </a:pPr>
            <a:r>
              <a:rPr sz="1350" strike="sngStrike" dirty="0"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50" dirty="0">
                <a:latin typeface="Trebuchet MS"/>
                <a:ea typeface="Tahoma" panose="020B0604030504040204" pitchFamily="34" charset="0"/>
                <a:cs typeface="Trebuchet MS"/>
              </a:rPr>
              <a:t>	</a:t>
            </a:r>
            <a:r>
              <a:rPr sz="2025" spc="146" baseline="1543" dirty="0">
                <a:latin typeface="Trebuchet MS"/>
                <a:ea typeface="Tahoma" panose="020B0604030504040204" pitchFamily="34" charset="0"/>
                <a:cs typeface="Trebuchet MS"/>
              </a:rPr>
              <a:t>dog</a:t>
            </a:r>
            <a:endParaRPr sz="2025" baseline="1543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146209">
              <a:spcBef>
                <a:spcPts val="244"/>
              </a:spcBef>
              <a:tabLst>
                <a:tab pos="957739" algn="l"/>
              </a:tabLst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3	</a:t>
            </a: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4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4711" y="2927138"/>
            <a:ext cx="2506980" cy="1537335"/>
            <a:chOff x="1886281" y="3902850"/>
            <a:chExt cx="3342640" cy="2049780"/>
          </a:xfrm>
        </p:grpSpPr>
        <p:sp>
          <p:nvSpPr>
            <p:cNvPr id="11" name="object 11"/>
            <p:cNvSpPr/>
            <p:nvPr/>
          </p:nvSpPr>
          <p:spPr>
            <a:xfrm>
              <a:off x="2790278" y="5524880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01" y="147891"/>
                  </a:moveTo>
                  <a:lnTo>
                    <a:pt x="86550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13" y="427482"/>
                  </a:lnTo>
                  <a:lnTo>
                    <a:pt x="110413" y="147891"/>
                  </a:lnTo>
                  <a:lnTo>
                    <a:pt x="173101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20" y="120523"/>
                  </a:lnTo>
                  <a:lnTo>
                    <a:pt x="1128407" y="120523"/>
                  </a:lnTo>
                  <a:lnTo>
                    <a:pt x="1128407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57" y="140881"/>
                  </a:lnTo>
                  <a:lnTo>
                    <a:pt x="2224544" y="140881"/>
                  </a:lnTo>
                  <a:lnTo>
                    <a:pt x="2224544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3307377" y="546376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299" y="4478248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08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828" y="3749510"/>
            <a:ext cx="1231106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L="136684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#1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566" y="2964535"/>
            <a:ext cx="1231106" cy="3063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771" rIns="0" bIns="0" rtlCol="0">
            <a:spAutoFit/>
          </a:bodyPr>
          <a:lstStyle/>
          <a:p>
            <a:pPr marL="136684">
              <a:spcBef>
                <a:spcPts val="589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7973" y="1686755"/>
            <a:ext cx="2506980" cy="763429"/>
            <a:chOff x="1877297" y="2249006"/>
            <a:chExt cx="3342640" cy="1017905"/>
          </a:xfrm>
        </p:grpSpPr>
        <p:sp>
          <p:nvSpPr>
            <p:cNvPr id="19" name="object 19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308" y="2824403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61828" y="1724152"/>
            <a:ext cx="1231106" cy="30537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819" rIns="0" bIns="0" rtlCol="0">
            <a:spAutoFit/>
          </a:bodyPr>
          <a:lstStyle/>
          <a:p>
            <a:pPr marL="136684">
              <a:spcBef>
                <a:spcPts val="581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</a:t>
            </a:r>
            <a:r>
              <a:rPr lang="en-US"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12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46342" y="1323114"/>
            <a:ext cx="2078355" cy="1355884"/>
            <a:chOff x="2595122" y="1764152"/>
            <a:chExt cx="2771140" cy="18078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122" y="3411250"/>
              <a:ext cx="164122" cy="1602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45" y="3399213"/>
              <a:ext cx="160256" cy="164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873" y="3403097"/>
              <a:ext cx="160025" cy="163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8293" y="1775264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26008" y="1526667"/>
            <a:ext cx="4249579" cy="285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 marR="3810">
              <a:lnSpc>
                <a:spcPct val="99200"/>
              </a:lnSpc>
              <a:spcBef>
                <a:spcPts val="90"/>
              </a:spcBef>
              <a:buSzPct val="102127"/>
              <a:tabLst>
                <a:tab pos="266224" algn="l"/>
                <a:tab pos="266700" algn="l"/>
              </a:tabLst>
            </a:pPr>
            <a:r>
              <a:rPr lang="en-US"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BERT is trained to uncover masked tokens.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104555" y="1339783"/>
            <a:ext cx="893921" cy="218008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95"/>
              </a:lnSpc>
            </a:pPr>
            <a:r>
              <a:rPr sz="1463" spc="68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endParaRPr sz="1463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95095" y="4442003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ea typeface="Tahoma" panose="020B0604030504040204" pitchFamily="34" charset="0"/>
                <a:cs typeface="Trebuchet MS"/>
              </a:rPr>
              <a:t>The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38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33831" y="1300818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4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09"/>
                </a:lnTo>
                <a:lnTo>
                  <a:pt x="110418" y="400109"/>
                </a:lnTo>
                <a:lnTo>
                  <a:pt x="110418" y="120521"/>
                </a:lnTo>
                <a:lnTo>
                  <a:pt x="173106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35476" y="556238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0.92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0.05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0.03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778120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90</a:t>
            </a:fld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6B1E2F-F697-BFD8-C328-4C2130F9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21" y="1775916"/>
            <a:ext cx="5971357" cy="299139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CF568-8C32-9835-4140-7401FC3EDF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4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084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CF568-8C32-9835-4140-7401FC3EDF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B45F6-B7D3-1D24-D43F-4737F9DB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12" y="1752466"/>
            <a:ext cx="6246575" cy="31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4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C91F7-6CD5-6085-AE87-1F4AD76FF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" r="6636"/>
          <a:stretch/>
        </p:blipFill>
        <p:spPr>
          <a:xfrm>
            <a:off x="3472542" y="1034096"/>
            <a:ext cx="5459183" cy="38535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198943" cy="3416400"/>
          </a:xfrm>
        </p:spPr>
        <p:txBody>
          <a:bodyPr>
            <a:normAutofit/>
          </a:bodyPr>
          <a:lstStyle/>
          <a:p>
            <a:r>
              <a:rPr lang="en-US" dirty="0"/>
              <a:t>Randomly mask 15% </a:t>
            </a:r>
            <a:br>
              <a:rPr lang="en-US" dirty="0"/>
            </a:br>
            <a:r>
              <a:rPr lang="en-US" dirty="0"/>
              <a:t>of the tokens and train </a:t>
            </a:r>
            <a:br>
              <a:rPr lang="en-US" dirty="0"/>
            </a:br>
            <a:r>
              <a:rPr lang="en-US" dirty="0"/>
              <a:t>the model to predict them. </a:t>
            </a:r>
          </a:p>
          <a:p>
            <a:endParaRPr lang="en-US" dirty="0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0EBCB62F-321B-217C-2922-ED8928DCD9C6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061863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718000" cy="3416400"/>
          </a:xfrm>
        </p:spPr>
        <p:txBody>
          <a:bodyPr/>
          <a:lstStyle/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man went to the [MASK] to buy a [MASK] of milk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Too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little</a:t>
            </a:r>
            <a:r>
              <a:rPr lang="en-US" dirty="0"/>
              <a:t> masking: Too </a:t>
            </a:r>
            <a:r>
              <a:rPr lang="en-US" dirty="0">
                <a:solidFill>
                  <a:srgbClr val="C00000"/>
                </a:solidFill>
              </a:rPr>
              <a:t>expensive </a:t>
            </a:r>
            <a:r>
              <a:rPr lang="en-US" dirty="0"/>
              <a:t>to train </a:t>
            </a:r>
          </a:p>
          <a:p>
            <a:r>
              <a:rPr lang="en-US" dirty="0">
                <a:solidFill>
                  <a:srgbClr val="C00000"/>
                </a:solidFill>
              </a:rPr>
              <a:t>Too much</a:t>
            </a:r>
            <a:r>
              <a:rPr lang="en-US" dirty="0"/>
              <a:t> masking: </a:t>
            </a:r>
            <a:r>
              <a:rPr lang="en-US" dirty="0">
                <a:solidFill>
                  <a:srgbClr val="C00000"/>
                </a:solidFill>
              </a:rPr>
              <a:t>Underdefined</a:t>
            </a:r>
            <a:r>
              <a:rPr lang="en-US" dirty="0"/>
              <a:t> (not enough context)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05F3161-B050-3511-FC0E-DBA67BF3D422}"/>
              </a:ext>
            </a:extLst>
          </p:cNvPr>
          <p:cNvSpPr/>
          <p:nvPr/>
        </p:nvSpPr>
        <p:spPr>
          <a:xfrm>
            <a:off x="61449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Galon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5FCE93-C4B9-E60D-07DF-2F0F6FD4E6F4}"/>
              </a:ext>
            </a:extLst>
          </p:cNvPr>
          <p:cNvSpPr/>
          <p:nvPr/>
        </p:nvSpPr>
        <p:spPr>
          <a:xfrm>
            <a:off x="41256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store</a:t>
            </a: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CC78253D-CCEE-43A9-82D4-3D4254E5BD48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1890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612937" cy="3416400"/>
          </a:xfrm>
        </p:spPr>
        <p:txBody>
          <a:bodyPr/>
          <a:lstStyle/>
          <a:p>
            <a:r>
              <a:rPr lang="en-US" dirty="0"/>
              <a:t>Predict sentence ordering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50% correct ordering, and</a:t>
            </a:r>
            <a:br>
              <a:rPr lang="en-US" dirty="0"/>
            </a:br>
            <a:r>
              <a:rPr lang="en-US" dirty="0"/>
              <a:t>50% random incorrect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01A4F-D127-88EC-7D1F-869A9C8B9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4"/>
          <a:stretch/>
        </p:blipFill>
        <p:spPr>
          <a:xfrm>
            <a:off x="3627617" y="1115783"/>
            <a:ext cx="5366764" cy="3777343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F311EED1-81F4-31F9-D5F6-D066D5B300F2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32722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Learn relationships between sentences, predict whether Sentence B is actual sentence that proceeds Sentence A, or a random sentence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37387-23E8-9E44-F150-2CC331DF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" y="2377568"/>
            <a:ext cx="7772400" cy="87602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E78A6454-B782-607F-34AF-32B4A9040E1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201277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6157" y="1575976"/>
            <a:ext cx="2743676" cy="2899409"/>
            <a:chOff x="1701542" y="2101301"/>
            <a:chExt cx="3658235" cy="3865879"/>
          </a:xfrm>
        </p:grpSpPr>
        <p:sp>
          <p:nvSpPr>
            <p:cNvPr id="3" name="object 3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3623313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3623313" y="3680365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0" y="0"/>
                  </a:moveTo>
                  <a:lnTo>
                    <a:pt x="3623314" y="0"/>
                  </a:lnTo>
                  <a:lnTo>
                    <a:pt x="3623314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33317" y="5566873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10"/>
                  </a:lnTo>
                  <a:lnTo>
                    <a:pt x="110418" y="400110"/>
                  </a:lnTo>
                  <a:lnTo>
                    <a:pt x="110418" y="120521"/>
                  </a:lnTo>
                  <a:lnTo>
                    <a:pt x="173106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4538" y="4487952"/>
            <a:ext cx="587216" cy="495970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28575">
              <a:spcBef>
                <a:spcPts val="248"/>
              </a:spcBef>
            </a:pPr>
            <a:r>
              <a:rPr sz="1350" spc="120" dirty="0">
                <a:latin typeface="Trebuchet MS"/>
                <a:ea typeface="Tahoma" panose="020B0604030504040204" pitchFamily="34" charset="0"/>
                <a:cs typeface="Trebuchet MS"/>
              </a:rPr>
              <a:t>&lt;CLS&gt;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240030">
              <a:spcBef>
                <a:spcPts val="191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1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055" y="4465777"/>
            <a:ext cx="1191101" cy="502221"/>
          </a:xfrm>
          <a:prstGeom prst="rect">
            <a:avLst/>
          </a:prstGeom>
        </p:spPr>
        <p:txBody>
          <a:bodyPr vert="horz" wrap="square" lIns="0" tIns="37624" rIns="0" bIns="0" rtlCol="0">
            <a:spAutoFit/>
          </a:bodyPr>
          <a:lstStyle/>
          <a:p>
            <a:pPr marL="38100">
              <a:spcBef>
                <a:spcPts val="296"/>
              </a:spcBef>
              <a:tabLst>
                <a:tab pos="840581" algn="l"/>
              </a:tabLst>
            </a:pPr>
            <a:r>
              <a:rPr sz="1350" strike="sngStrike" dirty="0"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50" dirty="0">
                <a:latin typeface="Trebuchet MS"/>
                <a:ea typeface="Tahoma" panose="020B0604030504040204" pitchFamily="34" charset="0"/>
                <a:cs typeface="Trebuchet MS"/>
              </a:rPr>
              <a:t>	</a:t>
            </a:r>
            <a:r>
              <a:rPr sz="2025" spc="146" baseline="1543" dirty="0">
                <a:latin typeface="Trebuchet MS"/>
                <a:ea typeface="Tahoma" panose="020B0604030504040204" pitchFamily="34" charset="0"/>
                <a:cs typeface="Trebuchet MS"/>
              </a:rPr>
              <a:t>dog</a:t>
            </a:r>
            <a:endParaRPr sz="2025" baseline="1543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146209">
              <a:spcBef>
                <a:spcPts val="244"/>
              </a:spcBef>
              <a:tabLst>
                <a:tab pos="957739" algn="l"/>
              </a:tabLst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3	</a:t>
            </a: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4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4711" y="2927138"/>
            <a:ext cx="2506980" cy="1537335"/>
            <a:chOff x="1886281" y="3902850"/>
            <a:chExt cx="3342640" cy="2049780"/>
          </a:xfrm>
        </p:grpSpPr>
        <p:sp>
          <p:nvSpPr>
            <p:cNvPr id="11" name="object 11"/>
            <p:cNvSpPr/>
            <p:nvPr/>
          </p:nvSpPr>
          <p:spPr>
            <a:xfrm>
              <a:off x="2790278" y="5524880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01" y="147891"/>
                  </a:moveTo>
                  <a:lnTo>
                    <a:pt x="86550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13" y="427482"/>
                  </a:lnTo>
                  <a:lnTo>
                    <a:pt x="110413" y="147891"/>
                  </a:lnTo>
                  <a:lnTo>
                    <a:pt x="173101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20" y="120523"/>
                  </a:lnTo>
                  <a:lnTo>
                    <a:pt x="1128407" y="120523"/>
                  </a:lnTo>
                  <a:lnTo>
                    <a:pt x="1128407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57" y="140881"/>
                  </a:lnTo>
                  <a:lnTo>
                    <a:pt x="2224544" y="140881"/>
                  </a:lnTo>
                  <a:lnTo>
                    <a:pt x="2224544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3307377" y="546376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299" y="4478248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08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26007" y="626745"/>
            <a:ext cx="368712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6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r>
              <a:rPr sz="2100" spc="-5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15" dirty="0">
                <a:latin typeface="Trebuchet MS"/>
                <a:ea typeface="Tahoma" panose="020B0604030504040204" pitchFamily="34" charset="0"/>
                <a:cs typeface="Trebuchet MS"/>
              </a:rPr>
              <a:t>has</a:t>
            </a:r>
            <a:r>
              <a:rPr sz="2100" spc="-60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64" dirty="0"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r>
              <a:rPr sz="2100" spc="-53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-26" dirty="0">
                <a:latin typeface="Trebuchet MS"/>
                <a:ea typeface="Tahoma" panose="020B0604030504040204" pitchFamily="34" charset="0"/>
                <a:cs typeface="Trebuchet MS"/>
              </a:rPr>
              <a:t>training</a:t>
            </a:r>
            <a:r>
              <a:rPr sz="2100" spc="-56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-41" dirty="0">
                <a:latin typeface="Trebuchet MS"/>
                <a:ea typeface="Tahoma" panose="020B0604030504040204" pitchFamily="34" charset="0"/>
                <a:cs typeface="Trebuchet MS"/>
              </a:rPr>
              <a:t>objectives:</a:t>
            </a:r>
            <a:endParaRPr sz="21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1828" y="3749510"/>
            <a:ext cx="1231106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L="136684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#1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566" y="2964535"/>
            <a:ext cx="1231106" cy="3063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771" rIns="0" bIns="0" rtlCol="0">
            <a:spAutoFit/>
          </a:bodyPr>
          <a:lstStyle/>
          <a:p>
            <a:pPr marL="136684">
              <a:spcBef>
                <a:spcPts val="589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7973" y="1686755"/>
            <a:ext cx="2506980" cy="763429"/>
            <a:chOff x="1877297" y="2249006"/>
            <a:chExt cx="3342640" cy="1017905"/>
          </a:xfrm>
        </p:grpSpPr>
        <p:sp>
          <p:nvSpPr>
            <p:cNvPr id="19" name="object 19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308" y="2824403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61828" y="1724152"/>
            <a:ext cx="1231106" cy="30537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819" rIns="0" bIns="0" rtlCol="0">
            <a:spAutoFit/>
          </a:bodyPr>
          <a:lstStyle/>
          <a:p>
            <a:pPr marL="136684">
              <a:spcBef>
                <a:spcPts val="581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#6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46342" y="1323114"/>
            <a:ext cx="2078355" cy="1355884"/>
            <a:chOff x="2595122" y="1764152"/>
            <a:chExt cx="2771140" cy="18078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122" y="3411250"/>
              <a:ext cx="164122" cy="1602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45" y="3399213"/>
              <a:ext cx="160256" cy="164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873" y="3403097"/>
              <a:ext cx="160025" cy="163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8293" y="1775264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35532" y="1527547"/>
            <a:ext cx="256223" cy="28187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478" rIns="0" bIns="0" rtlCol="0">
            <a:spAutoFit/>
          </a:bodyPr>
          <a:lstStyle/>
          <a:p>
            <a:pPr>
              <a:spcBef>
                <a:spcPts val="83"/>
              </a:spcBef>
            </a:pPr>
            <a:r>
              <a:rPr sz="1763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1.</a:t>
            </a:r>
            <a:endParaRPr sz="1763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81992" y="1526667"/>
            <a:ext cx="387715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Predict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spc="23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Masked</a:t>
            </a:r>
            <a:r>
              <a:rPr sz="2644" spc="56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spc="78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</a:t>
            </a:r>
            <a:r>
              <a:rPr sz="2644" spc="39" baseline="1182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0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(a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la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CBOW)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26007" y="2089024"/>
            <a:ext cx="46043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15%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all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input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words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are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randomly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masked.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26008" y="2642234"/>
            <a:ext cx="4344829" cy="17294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80%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become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[MASK]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1988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66700" indent="-257175">
              <a:spcBef>
                <a:spcPts val="4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10%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become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revert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back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1988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66700" marR="3810" indent="-257175">
              <a:spcBef>
                <a:spcPts val="4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10%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become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are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deliberately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corrupted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0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as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wrong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words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04555" y="1339783"/>
            <a:ext cx="893921" cy="218008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95"/>
              </a:lnSpc>
            </a:pPr>
            <a:r>
              <a:rPr sz="1463" spc="68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endParaRPr sz="1463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95095" y="4442003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ea typeface="Tahoma" panose="020B0604030504040204" pitchFamily="34" charset="0"/>
                <a:cs typeface="Trebuchet MS"/>
              </a:rPr>
              <a:t>The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33831" y="1300818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4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09"/>
                </a:lnTo>
                <a:lnTo>
                  <a:pt x="110418" y="400109"/>
                </a:lnTo>
                <a:lnTo>
                  <a:pt x="110418" y="120521"/>
                </a:lnTo>
                <a:lnTo>
                  <a:pt x="173106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35476" y="556238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0.92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0.05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0.03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39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4163" y="1684057"/>
            <a:ext cx="5202079" cy="2899409"/>
            <a:chOff x="485550" y="2245408"/>
            <a:chExt cx="6936105" cy="3865879"/>
          </a:xfrm>
        </p:grpSpPr>
        <p:sp>
          <p:nvSpPr>
            <p:cNvPr id="3" name="object 3"/>
            <p:cNvSpPr/>
            <p:nvPr/>
          </p:nvSpPr>
          <p:spPr>
            <a:xfrm>
              <a:off x="503012" y="2262870"/>
              <a:ext cx="6901180" cy="3680460"/>
            </a:xfrm>
            <a:custGeom>
              <a:avLst/>
              <a:gdLst/>
              <a:ahLst/>
              <a:cxnLst/>
              <a:rect l="l" t="t" r="r" b="b"/>
              <a:pathLst>
                <a:path w="6901180" h="3680460">
                  <a:moveTo>
                    <a:pt x="6901087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6901087" y="3680365"/>
                  </a:lnTo>
                  <a:lnTo>
                    <a:pt x="6901087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03012" y="2262870"/>
              <a:ext cx="6901180" cy="3680460"/>
            </a:xfrm>
            <a:custGeom>
              <a:avLst/>
              <a:gdLst/>
              <a:ahLst/>
              <a:cxnLst/>
              <a:rect l="l" t="t" r="r" b="b"/>
              <a:pathLst>
                <a:path w="6901180" h="3680460">
                  <a:moveTo>
                    <a:pt x="0" y="0"/>
                  </a:moveTo>
                  <a:lnTo>
                    <a:pt x="6901087" y="0"/>
                  </a:lnTo>
                  <a:lnTo>
                    <a:pt x="6901087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78769" y="5111052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6550740" y="546375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78769" y="5111052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17326" y="5710981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09"/>
                  </a:lnTo>
                  <a:lnTo>
                    <a:pt x="110418" y="400109"/>
                  </a:lnTo>
                  <a:lnTo>
                    <a:pt x="110418" y="120521"/>
                  </a:lnTo>
                  <a:lnTo>
                    <a:pt x="173105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544" y="4593335"/>
            <a:ext cx="587216" cy="497893"/>
          </a:xfrm>
          <a:prstGeom prst="rect">
            <a:avLst/>
          </a:prstGeom>
        </p:spPr>
        <p:txBody>
          <a:bodyPr vert="horz" wrap="square" lIns="0" tIns="33338" rIns="0" bIns="0" rtlCol="0">
            <a:spAutoFit/>
          </a:bodyPr>
          <a:lstStyle/>
          <a:p>
            <a:pPr marL="28575">
              <a:spcBef>
                <a:spcPts val="263"/>
              </a:spcBef>
            </a:pPr>
            <a:r>
              <a:rPr sz="1350" spc="120" dirty="0">
                <a:latin typeface="Trebuchet MS"/>
                <a:ea typeface="Tahoma" panose="020B0604030504040204" pitchFamily="34" charset="0"/>
                <a:cs typeface="Trebuchet MS"/>
              </a:rPr>
              <a:t>&lt;CLS&gt;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240030">
              <a:spcBef>
                <a:spcPts val="210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1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6587" y="4571162"/>
            <a:ext cx="533876" cy="516969"/>
          </a:xfrm>
          <a:prstGeom prst="rect">
            <a:avLst/>
          </a:prstGeom>
        </p:spPr>
        <p:txBody>
          <a:bodyPr vert="horz" wrap="square" lIns="0" tIns="39529" rIns="0" bIns="0" rtlCol="0">
            <a:spAutoFit/>
          </a:bodyPr>
          <a:lstStyle/>
          <a:p>
            <a:pPr marL="28575">
              <a:spcBef>
                <a:spcPts val="311"/>
              </a:spcBef>
            </a:pPr>
            <a:r>
              <a:rPr sz="1350" dirty="0"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</a:p>
          <a:p>
            <a:pPr marL="136684">
              <a:spcBef>
                <a:spcPts val="26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3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9544" y="4558131"/>
            <a:ext cx="369094" cy="5232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8575">
              <a:spcBef>
                <a:spcPts val="360"/>
              </a:spcBef>
            </a:pPr>
            <a:r>
              <a:rPr sz="1350" spc="98" dirty="0">
                <a:latin typeface="Trebuchet MS"/>
                <a:ea typeface="Tahoma" panose="020B0604030504040204" pitchFamily="34" charset="0"/>
                <a:cs typeface="Trebuchet MS"/>
              </a:rPr>
              <a:t>dog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145256">
              <a:spcBef>
                <a:spcPts val="319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4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2718" y="3035219"/>
            <a:ext cx="4939665" cy="1537335"/>
            <a:chOff x="670290" y="4046958"/>
            <a:chExt cx="6586220" cy="2049780"/>
          </a:xfrm>
        </p:grpSpPr>
        <p:sp>
          <p:nvSpPr>
            <p:cNvPr id="12" name="object 12"/>
            <p:cNvSpPr/>
            <p:nvPr/>
          </p:nvSpPr>
          <p:spPr>
            <a:xfrm>
              <a:off x="1574279" y="5668987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13" y="147891"/>
                  </a:moveTo>
                  <a:lnTo>
                    <a:pt x="86563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26" y="427482"/>
                  </a:lnTo>
                  <a:lnTo>
                    <a:pt x="110426" y="147891"/>
                  </a:lnTo>
                  <a:lnTo>
                    <a:pt x="173113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33" y="120523"/>
                  </a:lnTo>
                  <a:lnTo>
                    <a:pt x="1128420" y="120523"/>
                  </a:lnTo>
                  <a:lnTo>
                    <a:pt x="1128420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70" y="140881"/>
                  </a:lnTo>
                  <a:lnTo>
                    <a:pt x="2224557" y="140881"/>
                  </a:lnTo>
                  <a:lnTo>
                    <a:pt x="2224557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87753" y="4064420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6550740" y="546376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87753" y="4064420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26300" y="4622355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26007" y="626745"/>
            <a:ext cx="368712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6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r>
              <a:rPr sz="2100" spc="-5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15" dirty="0">
                <a:latin typeface="Trebuchet MS"/>
                <a:ea typeface="Tahoma" panose="020B0604030504040204" pitchFamily="34" charset="0"/>
                <a:cs typeface="Trebuchet MS"/>
              </a:rPr>
              <a:t>has</a:t>
            </a:r>
            <a:r>
              <a:rPr sz="2100" spc="-60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64" dirty="0"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r>
              <a:rPr sz="2100" spc="-53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-26" dirty="0">
                <a:latin typeface="Trebuchet MS"/>
                <a:ea typeface="Tahoma" panose="020B0604030504040204" pitchFamily="34" charset="0"/>
                <a:cs typeface="Trebuchet MS"/>
              </a:rPr>
              <a:t>training</a:t>
            </a:r>
            <a:r>
              <a:rPr sz="2100" spc="-56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100" spc="-41" dirty="0">
                <a:latin typeface="Trebuchet MS"/>
                <a:ea typeface="Tahoma" panose="020B0604030504040204" pitchFamily="34" charset="0"/>
                <a:cs typeface="Trebuchet MS"/>
              </a:rPr>
              <a:t>objectives:</a:t>
            </a:r>
            <a:endParaRPr sz="21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9835" y="3857590"/>
            <a:ext cx="3903345" cy="30729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5724" rIns="0" bIns="0" rtlCol="0">
            <a:spAutoFit/>
          </a:bodyPr>
          <a:lstStyle/>
          <a:p>
            <a:pPr algn="ctr">
              <a:spcBef>
                <a:spcPts val="596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#1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6573" y="3072615"/>
            <a:ext cx="3896678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R="70009" algn="ctr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5980" y="1794835"/>
            <a:ext cx="4939665" cy="763429"/>
            <a:chOff x="661306" y="2393113"/>
            <a:chExt cx="6586220" cy="1017905"/>
          </a:xfrm>
        </p:grpSpPr>
        <p:sp>
          <p:nvSpPr>
            <p:cNvPr id="20" name="object 20"/>
            <p:cNvSpPr/>
            <p:nvPr/>
          </p:nvSpPr>
          <p:spPr>
            <a:xfrm>
              <a:off x="678769" y="2410575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6550740" y="546376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78769" y="2410575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17321" y="2968510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9835" y="1832232"/>
            <a:ext cx="3903345" cy="30729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5724" rIns="0" bIns="0" rtlCol="0">
            <a:spAutoFit/>
          </a:bodyPr>
          <a:lstStyle/>
          <a:p>
            <a:pPr algn="ctr">
              <a:spcBef>
                <a:spcPts val="596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#6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34349" y="1430912"/>
            <a:ext cx="4403884" cy="1355884"/>
            <a:chOff x="1379132" y="1907882"/>
            <a:chExt cx="5871845" cy="180784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132" y="3555357"/>
              <a:ext cx="164122" cy="16025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954" y="3543320"/>
              <a:ext cx="160254" cy="1641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7882" y="3547204"/>
              <a:ext cx="160025" cy="1638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12802" y="1918995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21754" y="1312330"/>
            <a:ext cx="256223" cy="2823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954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763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2.</a:t>
            </a:r>
            <a:endParaRPr sz="1763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68214" y="1311784"/>
            <a:ext cx="253222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7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Two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sentences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are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fed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12229" y="1588390"/>
            <a:ext cx="27236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at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time.</a:t>
            </a:r>
            <a:r>
              <a:rPr sz="1800" spc="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Predict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if</a:t>
            </a:r>
            <a:r>
              <a:rPr sz="1800" spc="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12229" y="1855850"/>
            <a:ext cx="2596991" cy="83917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0400"/>
              </a:lnSpc>
              <a:spcBef>
                <a:spcPts val="64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second </a:t>
            </a:r>
            <a:r>
              <a:rPr sz="1800" u="sng" spc="-11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</a:t>
            </a:r>
            <a:r>
              <a:rPr sz="1800" spc="-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 </a:t>
            </a:r>
            <a:r>
              <a:rPr sz="1800" spc="4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input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truly 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follows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first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one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or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not.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17936" y="1447580"/>
            <a:ext cx="903446" cy="205184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20"/>
              </a:lnSpc>
            </a:pPr>
            <a:r>
              <a:rPr sz="1463" spc="68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endParaRPr sz="1463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83103" y="4549445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ea typeface="Tahoma" panose="020B0604030504040204" pitchFamily="34" charset="0"/>
                <a:cs typeface="Trebuchet MS"/>
              </a:rPr>
              <a:t>The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4116" y="1401093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5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10"/>
                </a:lnTo>
                <a:lnTo>
                  <a:pt x="110418" y="400110"/>
                </a:lnTo>
                <a:lnTo>
                  <a:pt x="110418" y="120521"/>
                </a:lnTo>
                <a:lnTo>
                  <a:pt x="173105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540" y="823701"/>
            <a:ext cx="1089184" cy="427970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  <a:tabLst>
                <a:tab pos="577691" algn="l"/>
              </a:tabLst>
            </a:pPr>
            <a:r>
              <a:rPr sz="1313" spc="2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isNext	</a:t>
            </a:r>
            <a:r>
              <a:rPr sz="1969" spc="-33" baseline="-15873" dirty="0">
                <a:latin typeface="Trebuchet MS"/>
                <a:ea typeface="Tahoma" panose="020B0604030504040204" pitchFamily="34" charset="0"/>
                <a:cs typeface="Trebuchet MS"/>
              </a:rPr>
              <a:t>0.98</a:t>
            </a:r>
            <a:endParaRPr sz="1969" baseline="-15873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79"/>
              </a:spcBef>
              <a:tabLst>
                <a:tab pos="718185" algn="l"/>
              </a:tabLst>
            </a:pPr>
            <a:r>
              <a:rPr sz="1313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notNext	</a:t>
            </a:r>
            <a:r>
              <a:rPr sz="1969" spc="-33" baseline="-15873" dirty="0">
                <a:latin typeface="Trebuchet MS"/>
                <a:ea typeface="Tahoma" panose="020B0604030504040204" pitchFamily="34" charset="0"/>
                <a:cs typeface="Trebuchet MS"/>
              </a:rPr>
              <a:t>0.02</a:t>
            </a:r>
            <a:endParaRPr sz="1969" baseline="-15873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40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00533" y="4585335"/>
            <a:ext cx="28808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30568" algn="l"/>
              </a:tabLst>
            </a:pPr>
            <a:r>
              <a:rPr sz="1350" spc="-26" dirty="0">
                <a:latin typeface="Trebuchet MS"/>
                <a:ea typeface="Tahoma" panose="020B0604030504040204" pitchFamily="34" charset="0"/>
                <a:cs typeface="Trebuchet MS"/>
              </a:rPr>
              <a:t>ran</a:t>
            </a:r>
            <a:r>
              <a:rPr sz="1350" spc="289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spc="19" dirty="0">
                <a:latin typeface="Trebuchet MS"/>
                <a:ea typeface="Tahoma" panose="020B0604030504040204" pitchFamily="34" charset="0"/>
                <a:cs typeface="Trebuchet MS"/>
              </a:rPr>
              <a:t>[…]	</a:t>
            </a:r>
            <a:r>
              <a:rPr sz="1350" spc="-23" dirty="0">
                <a:latin typeface="Trebuchet MS"/>
                <a:ea typeface="Tahoma" panose="020B0604030504040204" pitchFamily="34" charset="0"/>
                <a:cs typeface="Trebuchet MS"/>
              </a:rPr>
              <a:t>[SEP]</a:t>
            </a:r>
            <a:r>
              <a:rPr sz="1350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spc="30" dirty="0">
                <a:latin typeface="Trebuchet MS"/>
                <a:ea typeface="Tahoma" panose="020B0604030504040204" pitchFamily="34" charset="0"/>
                <a:cs typeface="Trebuchet MS"/>
              </a:rPr>
              <a:t>Fido</a:t>
            </a:r>
            <a:r>
              <a:rPr sz="1350" spc="-60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dirty="0">
                <a:latin typeface="Trebuchet MS"/>
                <a:ea typeface="Tahoma" panose="020B0604030504040204" pitchFamily="34" charset="0"/>
                <a:cs typeface="Trebuchet MS"/>
              </a:rPr>
              <a:t>came</a:t>
            </a:r>
            <a:r>
              <a:rPr sz="1350" spc="-6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spc="30" dirty="0">
                <a:latin typeface="Trebuchet MS"/>
                <a:ea typeface="Tahoma" panose="020B0604030504040204" pitchFamily="34" charset="0"/>
                <a:cs typeface="Trebuchet MS"/>
              </a:rPr>
              <a:t>home</a:t>
            </a:r>
            <a:r>
              <a:rPr sz="1350" spc="-6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350" spc="-23" dirty="0">
                <a:latin typeface="Trebuchet MS"/>
                <a:ea typeface="Tahoma" panose="020B0604030504040204" pitchFamily="34" charset="0"/>
                <a:cs typeface="Trebuchet MS"/>
              </a:rPr>
              <a:t>[SEP]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45" y="107823"/>
            <a:ext cx="2536031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0" u="heavy" spc="68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BERT</a:t>
            </a:r>
            <a:r>
              <a:rPr sz="2100" b="0" u="heavy" spc="-79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b="0" u="heavy" spc="-68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(alternate</a:t>
            </a:r>
            <a:r>
              <a:rPr sz="2100" b="0" u="heavy" spc="-71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b="0" u="heavy" spc="-75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view)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494" y="550770"/>
            <a:ext cx="6029591" cy="4461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1859" y="173355"/>
            <a:ext cx="2027396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8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https://jalammar.github.io/illustrated-bert/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354344" y="3573840"/>
            <a:ext cx="411525" cy="142347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533" y="200824"/>
            <a:ext cx="8769191" cy="4457224"/>
            <a:chOff x="431377" y="267765"/>
            <a:chExt cx="11692255" cy="5942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7" y="1236813"/>
              <a:ext cx="11483607" cy="46637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74613" y="267765"/>
              <a:ext cx="6949440" cy="5942965"/>
            </a:xfrm>
            <a:custGeom>
              <a:avLst/>
              <a:gdLst/>
              <a:ahLst/>
              <a:cxnLst/>
              <a:rect l="l" t="t" r="r" b="b"/>
              <a:pathLst>
                <a:path w="6949440" h="5942965">
                  <a:moveTo>
                    <a:pt x="6948965" y="0"/>
                  </a:moveTo>
                  <a:lnTo>
                    <a:pt x="0" y="0"/>
                  </a:lnTo>
                  <a:lnTo>
                    <a:pt x="0" y="5942534"/>
                  </a:lnTo>
                  <a:lnTo>
                    <a:pt x="6948965" y="5942534"/>
                  </a:lnTo>
                  <a:lnTo>
                    <a:pt x="6948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12031" y="932308"/>
            <a:ext cx="3886676" cy="247731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8575" marR="163830" algn="just">
              <a:lnSpc>
                <a:spcPct val="100800"/>
              </a:lnSpc>
              <a:spcBef>
                <a:spcPts val="56"/>
              </a:spcBef>
            </a:pPr>
            <a:r>
              <a:rPr sz="1800" spc="-2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5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two </a:t>
            </a:r>
            <a:r>
              <a:rPr sz="1800" spc="-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sentences </a:t>
            </a:r>
            <a:r>
              <a:rPr sz="1800" spc="-3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are </a:t>
            </a:r>
            <a:r>
              <a:rPr sz="180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separated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by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</a:t>
            </a:r>
            <a:r>
              <a:rPr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spc="-28" baseline="1182" dirty="0">
                <a:solidFill>
                  <a:srgbClr val="7030A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&lt;SEP&gt;</a:t>
            </a:r>
            <a:r>
              <a:rPr sz="2644" spc="50" baseline="1182" dirty="0">
                <a:solidFill>
                  <a:srgbClr val="7030A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token.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8575" marR="22860" algn="just">
              <a:lnSpc>
                <a:spcPct val="100400"/>
              </a:lnSpc>
              <a:spcBef>
                <a:spcPts val="2115"/>
              </a:spcBef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50%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time, the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2</a:t>
            </a:r>
            <a:r>
              <a:rPr sz="1800" spc="33" baseline="24305" dirty="0">
                <a:latin typeface="Trebuchet MS"/>
                <a:ea typeface="Tahoma" panose="020B0604030504040204" pitchFamily="34" charset="0"/>
                <a:cs typeface="Trebuchet MS"/>
              </a:rPr>
              <a:t>nd </a:t>
            </a:r>
            <a:r>
              <a:rPr sz="1800" spc="-11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 </a:t>
            </a:r>
            <a:r>
              <a:rPr sz="1800" spc="-6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is </a:t>
            </a:r>
            <a:r>
              <a:rPr sz="1800" spc="-6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randomly </a:t>
            </a:r>
            <a:r>
              <a:rPr sz="1800" spc="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selected </a:t>
            </a:r>
            <a:r>
              <a:rPr sz="1800" spc="-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 </a:t>
            </a:r>
            <a:r>
              <a:rPr sz="1800" spc="23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from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-46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corpus.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8575" marR="294323">
              <a:lnSpc>
                <a:spcPct val="100800"/>
              </a:lnSpc>
              <a:spcBef>
                <a:spcPts val="2108"/>
              </a:spcBef>
            </a:pPr>
            <a:r>
              <a:rPr sz="1800" spc="-3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50% </a:t>
            </a:r>
            <a:r>
              <a:rPr sz="1800" spc="4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time, </a:t>
            </a:r>
            <a:r>
              <a:rPr sz="1800" spc="56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it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truly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follows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 </a:t>
            </a:r>
            <a:r>
              <a:rPr sz="1800" spc="-46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first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sentence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corpus.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593886" y="6328336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99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9055" y="4904613"/>
            <a:ext cx="393715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13" spc="-15" dirty="0">
                <a:solidFill>
                  <a:srgbClr val="FF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Source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: </a:t>
            </a:r>
            <a:r>
              <a:rPr sz="1050" spc="-11" dirty="0">
                <a:latin typeface="Trebuchet MS"/>
                <a:ea typeface="Tahoma" panose="020B0604030504040204" pitchFamily="34" charset="0"/>
                <a:cs typeface="Trebuchet MS"/>
              </a:rPr>
              <a:t>original </a:t>
            </a:r>
            <a:r>
              <a:rPr sz="1050" spc="30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050" spc="-11" dirty="0">
                <a:latin typeface="Trebuchet MS"/>
                <a:ea typeface="Tahoma" panose="020B0604030504040204" pitchFamily="34" charset="0"/>
                <a:cs typeface="Trebuchet MS"/>
              </a:rPr>
              <a:t>paper:</a:t>
            </a:r>
            <a:r>
              <a:rPr sz="1050" spc="-1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050" spc="-30" dirty="0">
                <a:latin typeface="Trebuchet MS"/>
                <a:ea typeface="Tahoma" panose="020B0604030504040204" pitchFamily="34" charset="0"/>
                <a:cs typeface="Trebuchet MS"/>
              </a:rPr>
              <a:t>https://arxiv.org/pdf/1810.04805.pdf</a:t>
            </a:r>
            <a:endParaRPr sz="105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5856</TotalTime>
  <Words>5120</Words>
  <Application>Microsoft Macintosh PowerPoint</Application>
  <PresentationFormat>On-screen Show (16:9)</PresentationFormat>
  <Paragraphs>1114</Paragraphs>
  <Slides>128</Slides>
  <Notes>20</Notes>
  <HiddenSlides>10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128</vt:i4>
      </vt:variant>
    </vt:vector>
  </HeadingPairs>
  <TitlesOfParts>
    <vt:vector size="149" baseType="lpstr">
      <vt:lpstr>Roboto</vt:lpstr>
      <vt:lpstr>Times New Roman</vt:lpstr>
      <vt:lpstr>Courier New</vt:lpstr>
      <vt:lpstr>Arial</vt:lpstr>
      <vt:lpstr>Source Sans Pro</vt:lpstr>
      <vt:lpstr>Tahoma</vt:lpstr>
      <vt:lpstr>Avenir Light</vt:lpstr>
      <vt:lpstr>Cambria Math</vt:lpstr>
      <vt:lpstr>Consolas</vt:lpstr>
      <vt:lpstr>Arial MT</vt:lpstr>
      <vt:lpstr>Corbel</vt:lpstr>
      <vt:lpstr>Source Serif Pro</vt:lpstr>
      <vt:lpstr>Calibri</vt:lpstr>
      <vt:lpstr>Wingdings</vt:lpstr>
      <vt:lpstr>Trebuchet MS</vt:lpstr>
      <vt:lpstr>Avenir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Transformer Language Models </vt:lpstr>
      <vt:lpstr>Logistics Update</vt:lpstr>
      <vt:lpstr>Language Models: A History</vt:lpstr>
      <vt:lpstr>RNNs, Back to the Cons</vt:lpstr>
      <vt:lpstr>Chapter Plan </vt:lpstr>
      <vt:lpstr>PowerPoint Presentation</vt:lpstr>
      <vt:lpstr>Self-Attention </vt:lpstr>
      <vt:lpstr>Attention </vt:lpstr>
      <vt:lpstr>Defining Self-Attention</vt:lpstr>
      <vt:lpstr>Defining Self-Attention</vt:lpstr>
      <vt:lpstr>Defining 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PowerPoint Presentation</vt:lpstr>
      <vt:lpstr>PowerPoint Presentation</vt:lpstr>
      <vt:lpstr>PowerPoint Presentation</vt:lpstr>
      <vt:lpstr>Self-Attention: Back to Big Picture  </vt:lpstr>
      <vt:lpstr>Properties of Self-Attention </vt:lpstr>
      <vt:lpstr>Multi-Headed Self-Attention</vt:lpstr>
      <vt:lpstr>How Do We Make it Deep? </vt:lpstr>
      <vt:lpstr>How Do We Prevent Vanishing Gradients?</vt:lpstr>
      <vt:lpstr>Putting it Together</vt:lpstr>
      <vt:lpstr>PowerPoint Presentation</vt:lpstr>
      <vt:lpstr>Transformer [Vaswani et al. 2017]</vt:lpstr>
      <vt:lpstr>Transformer [Vaswani et al. 2017]</vt:lpstr>
      <vt:lpstr>Transformer [Vaswani et al. 2017]</vt:lpstr>
      <vt:lpstr>Transformer [Vaswani et al. 2017]</vt:lpstr>
      <vt:lpstr>Transformer [Vaswani et al. 2017]</vt:lpstr>
      <vt:lpstr>PowerPoint Presentation</vt:lpstr>
      <vt:lpstr>Transformer encoder-decoder</vt:lpstr>
      <vt:lpstr>Transformer [Vaswani et al. 2017]</vt:lpstr>
      <vt:lpstr>Transformers in practice </vt:lpstr>
      <vt:lpstr>Summary</vt:lpstr>
      <vt:lpstr>PowerPoint Presentation</vt:lpstr>
      <vt:lpstr>Recap: Self-Attention </vt:lpstr>
      <vt:lpstr>Recap: RNN vs Transformer</vt:lpstr>
      <vt:lpstr>Recap: Attention Block</vt:lpstr>
      <vt:lpstr>Recap: Transformer [Vaswani et al. 2017]</vt:lpstr>
      <vt:lpstr>PowerPoint Presentation</vt:lpstr>
      <vt:lpstr>After Transformer …</vt:lpstr>
      <vt:lpstr>PowerPoint Presentation</vt:lpstr>
      <vt:lpstr>PowerPoint Presentation</vt:lpstr>
      <vt:lpstr>PowerPoint Presentation</vt:lpstr>
      <vt:lpstr>Impact of Transformers </vt:lpstr>
      <vt:lpstr>PowerPoint Presentation</vt:lpstr>
      <vt:lpstr>T5: Text-To-Text Transfer Transformer (2019)</vt:lpstr>
      <vt:lpstr>Various Aspects of Model Design </vt:lpstr>
      <vt:lpstr>Experimental Setup </vt:lpstr>
      <vt:lpstr>Objectives</vt:lpstr>
      <vt:lpstr>Objectives: Experiments </vt:lpstr>
      <vt:lpstr>Objectives: Experiments </vt:lpstr>
      <vt:lpstr>Architectures: Different Choices</vt:lpstr>
      <vt:lpstr>Architectures: Different Attention Masks 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C4: The Data</vt:lpstr>
      <vt:lpstr>C4: The Data</vt:lpstr>
      <vt:lpstr>C4: The Data</vt:lpstr>
      <vt:lpstr>C4: The Data</vt:lpstr>
      <vt:lpstr>Pre-training Data: Experiment </vt:lpstr>
      <vt:lpstr>Pre-training Data: Experiment </vt:lpstr>
      <vt:lpstr>Scaling Dimensions: Experiments </vt:lpstr>
      <vt:lpstr>Resulting Models: T5</vt:lpstr>
      <vt:lpstr>Result:</vt:lpstr>
      <vt:lpstr>BART (Lewis et al. 2020)</vt:lpstr>
      <vt:lpstr>Result:</vt:lpstr>
      <vt:lpstr>PowerPoint Presentation</vt:lpstr>
      <vt:lpstr>BERT</vt:lpstr>
      <vt:lpstr>BERT</vt:lpstr>
      <vt:lpstr>BERT</vt:lpstr>
      <vt:lpstr>BERT</vt:lpstr>
      <vt:lpstr>BERT (2018)</vt:lpstr>
      <vt:lpstr>BERT: Architecture </vt:lpstr>
      <vt:lpstr>BERT: Architecture </vt:lpstr>
      <vt:lpstr>PowerPoint Presentation</vt:lpstr>
      <vt:lpstr>Probing BERT Masked LM</vt:lpstr>
      <vt:lpstr>Probing BERT Masked LM</vt:lpstr>
      <vt:lpstr>BERT: Pre-training Objective (1): Masked Tokens   </vt:lpstr>
      <vt:lpstr>BERT: Pre-training Objective (1): Masked Tokens   </vt:lpstr>
      <vt:lpstr>BERT: Pre-training Objective (2): Sentence Ordering</vt:lpstr>
      <vt:lpstr>BERT: Pre-training Objective (2): Sentence Ordering</vt:lpstr>
      <vt:lpstr>BERT</vt:lpstr>
      <vt:lpstr>BERT</vt:lpstr>
      <vt:lpstr>BERT (alternate view)</vt:lpstr>
      <vt:lpstr>BERT</vt:lpstr>
      <vt:lpstr>BERT</vt:lpstr>
      <vt:lpstr>BERT: Input Representation</vt:lpstr>
      <vt:lpstr>Training </vt:lpstr>
      <vt:lpstr>BERT in Practice</vt:lpstr>
      <vt:lpstr>Fine-tuning BERT</vt:lpstr>
      <vt:lpstr>An Example Result: SWAG</vt:lpstr>
      <vt:lpstr>Effect of Model Size</vt:lpstr>
      <vt:lpstr>Why did no one think of this before?</vt:lpstr>
      <vt:lpstr>What Happened After BERT? </vt:lpstr>
      <vt:lpstr>What Happened After BERT? </vt:lpstr>
      <vt:lpstr>What Happened After BERT? </vt:lpstr>
      <vt:lpstr>Text generation using BERT</vt:lpstr>
      <vt:lpstr>Summary Thus Far  </vt:lpstr>
      <vt:lpstr>PowerPoint Presentation</vt:lpstr>
      <vt:lpstr>Terminology: Causal or Auto-regressive Model </vt:lpstr>
      <vt:lpstr>PowerPoint Presentation</vt:lpstr>
      <vt:lpstr>GPT-2</vt:lpstr>
      <vt:lpstr>GPT0-2: Next Word Prediction</vt:lpstr>
      <vt:lpstr>GPT-2</vt:lpstr>
      <vt:lpstr>GPT-2</vt:lpstr>
      <vt:lpstr>GPT2: Model Sizes </vt:lpstr>
      <vt:lpstr>GPT2: Some Results </vt:lpstr>
      <vt:lpstr>PowerPoint Presentation</vt:lpstr>
      <vt:lpstr>GPT-2 is identical to GPT-1, but:</vt:lpstr>
      <vt:lpstr>GPT-3: A Very Large Language Model (2020)</vt:lpstr>
      <vt:lpstr>Size Comparisons</vt:lpstr>
      <vt:lpstr>PowerPoint Presentation</vt:lpstr>
      <vt:lpstr>GPT3: Try it yourself! </vt:lpstr>
      <vt:lpstr>TODO: Elaborate the pipeline for dev of LMs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26</cp:revision>
  <dcterms:modified xsi:type="dcterms:W3CDTF">2023-11-14T02:14:30Z</dcterms:modified>
</cp:coreProperties>
</file>